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06_BDB05B53.xml" ContentType="application/vnd.ms-powerpoint.comments+xml"/>
  <Override PartName="/ppt/comments/modernComment_107_87F97BDF.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handoutMasterIdLst>
    <p:handoutMasterId r:id="rId37"/>
  </p:handoutMasterIdLst>
  <p:sldIdLst>
    <p:sldId id="256" r:id="rId5"/>
    <p:sldId id="257" r:id="rId6"/>
    <p:sldId id="260" r:id="rId7"/>
    <p:sldId id="274" r:id="rId8"/>
    <p:sldId id="290" r:id="rId9"/>
    <p:sldId id="295" r:id="rId10"/>
    <p:sldId id="298" r:id="rId11"/>
    <p:sldId id="297" r:id="rId12"/>
    <p:sldId id="296" r:id="rId13"/>
    <p:sldId id="266" r:id="rId14"/>
    <p:sldId id="303" r:id="rId15"/>
    <p:sldId id="302" r:id="rId16"/>
    <p:sldId id="288" r:id="rId17"/>
    <p:sldId id="289" r:id="rId18"/>
    <p:sldId id="294" r:id="rId19"/>
    <p:sldId id="273" r:id="rId20"/>
    <p:sldId id="293" r:id="rId21"/>
    <p:sldId id="292" r:id="rId22"/>
    <p:sldId id="270" r:id="rId23"/>
    <p:sldId id="279" r:id="rId24"/>
    <p:sldId id="286" r:id="rId25"/>
    <p:sldId id="275" r:id="rId26"/>
    <p:sldId id="262" r:id="rId27"/>
    <p:sldId id="263" r:id="rId28"/>
    <p:sldId id="280" r:id="rId29"/>
    <p:sldId id="264" r:id="rId30"/>
    <p:sldId id="300" r:id="rId31"/>
    <p:sldId id="301" r:id="rId32"/>
    <p:sldId id="299" r:id="rId33"/>
    <p:sldId id="267" r:id="rId34"/>
    <p:sldId id="261" r:id="rId3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60"/>
            <p14:sldId id="274"/>
            <p14:sldId id="290"/>
            <p14:sldId id="295"/>
            <p14:sldId id="298"/>
            <p14:sldId id="297"/>
            <p14:sldId id="296"/>
            <p14:sldId id="266"/>
            <p14:sldId id="303"/>
            <p14:sldId id="302"/>
            <p14:sldId id="288"/>
            <p14:sldId id="289"/>
            <p14:sldId id="294"/>
            <p14:sldId id="273"/>
            <p14:sldId id="293"/>
            <p14:sldId id="292"/>
            <p14:sldId id="270"/>
            <p14:sldId id="279"/>
            <p14:sldId id="286"/>
            <p14:sldId id="275"/>
            <p14:sldId id="262"/>
            <p14:sldId id="263"/>
            <p14:sldId id="280"/>
            <p14:sldId id="264"/>
            <p14:sldId id="300"/>
            <p14:sldId id="301"/>
            <p14:sldId id="299"/>
            <p14:sldId id="267"/>
            <p14:sldId id="261"/>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0E8CD3-D05B-42C9-AFAE-3BC3401F6125}" v="45" dt="2026-01-19T04:03:22.7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73347" autoAdjust="0"/>
  </p:normalViewPr>
  <p:slideViewPr>
    <p:cSldViewPr snapToGrid="0" showGuides="1">
      <p:cViewPr varScale="1">
        <p:scale>
          <a:sx n="74" d="100"/>
          <a:sy n="74" d="100"/>
        </p:scale>
        <p:origin x="1908" y="72"/>
      </p:cViewPr>
      <p:guideLst>
        <p:guide orient="horz" pos="2160"/>
        <p:guide pos="2880"/>
      </p:guideLst>
    </p:cSldViewPr>
  </p:slideViewPr>
  <p:notesTextViewPr>
    <p:cViewPr>
      <p:scale>
        <a:sx n="125" d="100"/>
        <a:sy n="125" d="100"/>
      </p:scale>
      <p:origin x="0" y="0"/>
    </p:cViewPr>
  </p:notesTextViewPr>
  <p:notesViewPr>
    <p:cSldViewPr snapToGrid="0" showGuides="1">
      <p:cViewPr varScale="1">
        <p:scale>
          <a:sx n="95" d="100"/>
          <a:sy n="95" d="100"/>
        </p:scale>
        <p:origin x="360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omments/modernComment_106_BDB05B53.xml><?xml version="1.0" encoding="utf-8"?>
<p188:cmLst xmlns:a="http://schemas.openxmlformats.org/drawingml/2006/main" xmlns:r="http://schemas.openxmlformats.org/officeDocument/2006/relationships" xmlns:p188="http://schemas.microsoft.com/office/powerpoint/2018/8/main">
  <p188:cm id="{1D892387-A208-4329-98C8-5BC574B3C08B}" authorId="{C779F84C-A01E-A76B-6E09-5997FD1CDEE1}" created="2025-09-25T02:21:34.240">
    <pc:sldMkLst xmlns:pc="http://schemas.microsoft.com/office/powerpoint/2013/main/command">
      <pc:docMk/>
      <pc:sldMk cId="3182451539" sldId="262"/>
    </pc:sldMkLst>
    <p188:txBody>
      <a:bodyPr/>
      <a:lstStyle/>
      <a:p>
        <a:r>
          <a:rPr lang="ja-JP" altLang="en-US"/>
          <a:t>入るはずの図を見せて</a:t>
        </a:r>
      </a:p>
    </p188:txBody>
  </p188:cm>
</p188:cmLst>
</file>

<file path=ppt/comments/modernComment_107_87F97BDF.xml><?xml version="1.0" encoding="utf-8"?>
<p188:cmLst xmlns:a="http://schemas.openxmlformats.org/drawingml/2006/main" xmlns:r="http://schemas.openxmlformats.org/officeDocument/2006/relationships" xmlns:p188="http://schemas.microsoft.com/office/powerpoint/2018/8/main">
  <p188:cm id="{2F20E46D-D377-4E09-81BF-99956AA445D0}" authorId="{C779F84C-A01E-A76B-6E09-5997FD1CDEE1}" created="2025-09-25T02:21:57.916">
    <pc:sldMkLst xmlns:pc="http://schemas.microsoft.com/office/powerpoint/2013/main/command">
      <pc:docMk/>
      <pc:sldMk cId="2281274335" sldId="263"/>
    </pc:sldMkLst>
    <p188:txBody>
      <a:bodyPr/>
      <a:lstStyle/>
      <a:p>
        <a:r>
          <a:rPr lang="ja-JP" altLang="en-US"/>
          <a:t>このスライドは補足資料でいいです．</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dirty="0"/>
              <a:t>発表番号 </a:t>
            </a:r>
            <a:r>
              <a:rPr lang="en-US" altLang="ja-JP" dirty="0"/>
              <a:t>B</a:t>
            </a:r>
            <a:r>
              <a:rPr lang="ja-JP" altLang="en-US" dirty="0"/>
              <a:t>１３ </a:t>
            </a:r>
            <a:r>
              <a:rPr lang="en-US" altLang="ja-JP" dirty="0"/>
              <a:t>BCDR</a:t>
            </a:r>
            <a:r>
              <a:rPr lang="ja-JP" altLang="en-US" dirty="0"/>
              <a:t>を用いた基板の誘電</a:t>
            </a:r>
            <a:r>
              <a:rPr lang="ja-JP" altLang="en-US"/>
              <a:t>損失と表面</a:t>
            </a:r>
            <a:r>
              <a:rPr lang="ja-JP" altLang="en-US" dirty="0"/>
              <a:t>粗さによる電気伝導性の測定</a:t>
            </a:r>
            <a:endParaRPr lang="en-US" altLang="ja-JP" dirty="0"/>
          </a:p>
          <a:p>
            <a:r>
              <a:rPr kumimoji="1" lang="ja-JP" altLang="en-US" dirty="0"/>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2026/1/19</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2026/1/19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kern="1200" dirty="0">
                <a:solidFill>
                  <a:schemeClr val="tx1"/>
                </a:solidFill>
                <a:effectLst/>
                <a:latin typeface="+mn-lt"/>
                <a:ea typeface="+mn-ea"/>
                <a:cs typeface="+mn-cs"/>
              </a:rPr>
              <a:t>5E </a:t>
            </a:r>
            <a:r>
              <a:rPr kumimoji="1" lang="ja-JP" altLang="en-US" sz="1200" b="0" kern="1200" dirty="0">
                <a:solidFill>
                  <a:schemeClr val="tx1"/>
                </a:solidFill>
                <a:effectLst/>
                <a:latin typeface="+mn-lt"/>
                <a:ea typeface="+mn-ea"/>
                <a:cs typeface="+mn-cs"/>
              </a:rPr>
              <a:t>春日研究室の栁原魁人です。</a:t>
            </a:r>
          </a:p>
          <a:p>
            <a:r>
              <a:rPr kumimoji="1" lang="ja-JP" altLang="en-US" sz="1200" b="0" kern="1200" dirty="0">
                <a:solidFill>
                  <a:schemeClr val="tx1"/>
                </a:solidFill>
                <a:effectLst/>
                <a:latin typeface="+mn-lt"/>
                <a:ea typeface="+mn-ea"/>
                <a:cs typeface="+mn-cs"/>
              </a:rPr>
              <a:t>「</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を用いた基板の誘電損失と表面粗さによる電気伝導性の測定」について発表します。</a:t>
            </a:r>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本研究では、</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法により</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の実効導電率を広帯域で測定し、減衰定数を算出しました。</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周波数の上昇に伴い実効導電率が低下することを確認しました。これは表皮深さの減少に伴い、表皮効果と導体表面粗さの影響が支配的になるためです。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この実効導電率を用いて算出した減衰定数は、理想的な導電率を仮定した従来のモデルに比べ、高周波域で顕著に増大することが分かりました。</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これらの結果から、従来の単純なモデルでは高周波領域における導体損失を十分に評価できません。今後、</a:t>
            </a:r>
            <a:r>
              <a:rPr kumimoji="1" lang="en-US" altLang="ja-JP" sz="1200" b="0" kern="1200" dirty="0">
                <a:solidFill>
                  <a:schemeClr val="tx1"/>
                </a:solidFill>
                <a:effectLst/>
                <a:latin typeface="+mn-lt"/>
                <a:ea typeface="+mn-ea"/>
                <a:cs typeface="+mn-cs"/>
              </a:rPr>
              <a:t>FDTD</a:t>
            </a:r>
            <a:r>
              <a:rPr kumimoji="1" lang="ja-JP" altLang="en-US" sz="1200" b="0" kern="1200" dirty="0">
                <a:solidFill>
                  <a:schemeClr val="tx1"/>
                </a:solidFill>
                <a:effectLst/>
                <a:latin typeface="+mn-lt"/>
                <a:ea typeface="+mn-ea"/>
                <a:cs typeface="+mn-cs"/>
              </a:rPr>
              <a:t>解析などのシミュレーションによる詳細な検証を行う予定です。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ご聴講ありがとうございました。</a:t>
            </a:r>
          </a:p>
        </p:txBody>
      </p:sp>
    </p:spTree>
    <p:extLst>
      <p:ext uri="{BB962C8B-B14F-4D97-AF65-F5344CB8AC3E}">
        <p14:creationId xmlns:p14="http://schemas.microsoft.com/office/powerpoint/2010/main" val="2201911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D0026-8872-4421-E9B8-8D48B8FA156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A8F732-25A6-5E29-D3E4-F5CE55AD35C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C419335-16C1-529F-D81B-E1A12E44351F}"/>
              </a:ext>
            </a:extLst>
          </p:cNvPr>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法の測定原理について説明します。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とは「平衡円板共振器」のことです。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構造はこのようになっています。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この図のように、測定したい基板を円盤電極で挟み込みます。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一方の電極から高周波信号を入力し、基板を透過してきた信号をもう一方の電極で測定します。周波数を変動させ，その際の電力比を周波数ごとに評価します。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この透過特性が、</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パラメータの一つである</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です。</a:t>
            </a:r>
          </a:p>
          <a:p>
            <a:r>
              <a:rPr kumimoji="1" lang="ja-JP" altLang="en-US" sz="1200" b="0" i="0" kern="1200" dirty="0">
                <a:solidFill>
                  <a:schemeClr val="tx1"/>
                </a:solidFill>
                <a:effectLst/>
                <a:latin typeface="+mn-lt"/>
                <a:ea typeface="+mn-ea"/>
                <a:cs typeface="+mn-cs"/>
              </a:rPr>
              <a:t>右下のグラフが、</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の例です。特定の周波数で鋭いピークが現れます。この周波数を「共振周波数」と呼びます。このピークの鋭さを表す指標が「</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値」です。</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値が高い、つまりピークが鋭いほど、その材料の損失が小さいことを意味します。</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値は導体損失によるものと，誘電損失によるものがあります。</a:t>
            </a:r>
          </a:p>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法では、この共振周波数と</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値を精密に測定することで、材料の誘電率や導電率を算出します。</a:t>
            </a:r>
          </a:p>
        </p:txBody>
      </p:sp>
    </p:spTree>
    <p:extLst>
      <p:ext uri="{BB962C8B-B14F-4D97-AF65-F5344CB8AC3E}">
        <p14:creationId xmlns:p14="http://schemas.microsoft.com/office/powerpoint/2010/main" val="89480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こちらが、実際に測定した</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の透過特性です。左が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、右が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の結果です。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のピークは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に比べて鋭いことがわかります。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ここから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の方が損失が小さいことがわかります。</a:t>
            </a:r>
          </a:p>
          <a:p>
            <a:r>
              <a:rPr kumimoji="1" lang="ja-JP" altLang="en-US" sz="1200" b="0" i="0" kern="1200" dirty="0">
                <a:solidFill>
                  <a:schemeClr val="tx1"/>
                </a:solidFill>
                <a:effectLst/>
                <a:latin typeface="+mn-lt"/>
                <a:ea typeface="+mn-ea"/>
                <a:cs typeface="+mn-cs"/>
              </a:rPr>
              <a:t>また、この赤丸で囲んだ高周波の部分については、ピークの形が崩れており、今回の誘電率の計算から除外しました。</a:t>
            </a:r>
          </a:p>
        </p:txBody>
      </p:sp>
    </p:spTree>
    <p:extLst>
      <p:ext uri="{BB962C8B-B14F-4D97-AF65-F5344CB8AC3E}">
        <p14:creationId xmlns:p14="http://schemas.microsoft.com/office/powerpoint/2010/main" val="3275482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こちらは、</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パラメータの測定結果から算出した基板材料の誘電特性を示すグラフです。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左が比誘電率（</a:t>
            </a:r>
            <a:r>
              <a:rPr kumimoji="1" lang="en-US" altLang="ja-JP" sz="1200" b="0" i="0" kern="1200" dirty="0" err="1">
                <a:solidFill>
                  <a:schemeClr val="tx1"/>
                </a:solidFill>
                <a:effectLst/>
                <a:latin typeface="+mn-lt"/>
                <a:ea typeface="+mn-ea"/>
                <a:cs typeface="+mn-cs"/>
              </a:rPr>
              <a:t>ε'r</a:t>
            </a:r>
            <a:r>
              <a:rPr kumimoji="1" lang="ja-JP" altLang="en-US" sz="1200" b="0" i="0" kern="1200" dirty="0">
                <a:solidFill>
                  <a:schemeClr val="tx1"/>
                </a:solidFill>
                <a:effectLst/>
                <a:latin typeface="+mn-lt"/>
                <a:ea typeface="+mn-ea"/>
                <a:cs typeface="+mn-cs"/>
              </a:rPr>
              <a:t>）、右が誘電正接（</a:t>
            </a:r>
            <a:r>
              <a:rPr kumimoji="1" lang="en-US" altLang="ja-JP" sz="1200" b="0" i="0" kern="1200" dirty="0" err="1">
                <a:solidFill>
                  <a:schemeClr val="tx1"/>
                </a:solidFill>
                <a:effectLst/>
                <a:latin typeface="+mn-lt"/>
                <a:ea typeface="+mn-ea"/>
                <a:cs typeface="+mn-cs"/>
              </a:rPr>
              <a:t>tanδ</a:t>
            </a:r>
            <a:r>
              <a:rPr kumimoji="1" lang="ja-JP" altLang="en-US" sz="1200" b="0" i="0" kern="1200" dirty="0">
                <a:solidFill>
                  <a:schemeClr val="tx1"/>
                </a:solidFill>
                <a:effectLst/>
                <a:latin typeface="+mn-lt"/>
                <a:ea typeface="+mn-ea"/>
                <a:cs typeface="+mn-cs"/>
              </a:rPr>
              <a:t>）で、青が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、赤が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測定は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回、</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回行い、平均値と、測定のばらつきを示すエラーバーを表示しています。エラーバーが短いほど測定の信頼性や再現性が高いことを意味します。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横軸は周波数です。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今回はこの</a:t>
            </a:r>
            <a:r>
              <a:rPr kumimoji="1" lang="en-US" altLang="ja-JP" sz="1200" b="0" i="0" kern="1200" dirty="0">
                <a:solidFill>
                  <a:schemeClr val="tx1"/>
                </a:solidFill>
                <a:effectLst/>
                <a:latin typeface="+mn-lt"/>
                <a:ea typeface="+mn-ea"/>
                <a:cs typeface="+mn-cs"/>
              </a:rPr>
              <a:t>Qc</a:t>
            </a:r>
            <a:r>
              <a:rPr kumimoji="1" lang="ja-JP" altLang="en-US" sz="1200" b="0" i="0" kern="1200" dirty="0">
                <a:solidFill>
                  <a:schemeClr val="tx1"/>
                </a:solidFill>
                <a:effectLst/>
                <a:latin typeface="+mn-lt"/>
                <a:ea typeface="+mn-ea"/>
                <a:cs typeface="+mn-cs"/>
              </a:rPr>
              <a:t>がわかっている試料を使ったので，</a:t>
            </a:r>
            <a:r>
              <a:rPr kumimoji="1" lang="en-US" altLang="ja-JP" sz="1200" b="0" i="0" kern="1200" dirty="0" err="1">
                <a:solidFill>
                  <a:schemeClr val="tx1"/>
                </a:solidFill>
                <a:effectLst/>
                <a:latin typeface="+mn-lt"/>
                <a:ea typeface="+mn-ea"/>
                <a:cs typeface="+mn-cs"/>
              </a:rPr>
              <a:t>Qd</a:t>
            </a:r>
            <a:r>
              <a:rPr kumimoji="1" lang="ja-JP" altLang="en-US" sz="1200" b="0" i="0" kern="1200" dirty="0">
                <a:solidFill>
                  <a:schemeClr val="tx1"/>
                </a:solidFill>
                <a:effectLst/>
                <a:latin typeface="+mn-lt"/>
                <a:ea typeface="+mn-ea"/>
                <a:cs typeface="+mn-cs"/>
              </a:rPr>
              <a:t>から誘電正接を算出することができました。</a:t>
            </a:r>
          </a:p>
          <a:p>
            <a:r>
              <a:rPr kumimoji="1" lang="ja-JP" altLang="en-US" sz="1200" b="0" i="0" kern="1200" dirty="0">
                <a:solidFill>
                  <a:schemeClr val="tx1"/>
                </a:solidFill>
                <a:effectLst/>
                <a:latin typeface="+mn-lt"/>
                <a:ea typeface="+mn-ea"/>
                <a:cs typeface="+mn-cs"/>
              </a:rPr>
              <a:t>まず、左の比誘電率をご覧ください。これは材料が電場に応答してどれだけ分極しやすいかを示す値で、主に</a:t>
            </a:r>
            <a:r>
              <a:rPr kumimoji="1" lang="ja-JP" altLang="en-US" sz="1200" b="1" i="0" kern="1200" dirty="0">
                <a:solidFill>
                  <a:schemeClr val="tx1"/>
                </a:solidFill>
                <a:effectLst/>
                <a:latin typeface="+mn-lt"/>
                <a:ea typeface="+mn-ea"/>
                <a:cs typeface="+mn-cs"/>
              </a:rPr>
              <a:t>信号の伝搬速度</a:t>
            </a:r>
            <a:r>
              <a:rPr kumimoji="1" lang="ja-JP" altLang="en-US" sz="1200" b="0" i="0" kern="1200" dirty="0">
                <a:solidFill>
                  <a:schemeClr val="tx1"/>
                </a:solidFill>
                <a:effectLst/>
                <a:latin typeface="+mn-lt"/>
                <a:ea typeface="+mn-ea"/>
                <a:cs typeface="+mn-cs"/>
              </a:rPr>
              <a:t>を決定します。値が大きいほど</a:t>
            </a:r>
            <a:r>
              <a:rPr kumimoji="1" lang="ja-JP" altLang="en-US" sz="1200" b="1" i="0" kern="1200" dirty="0">
                <a:solidFill>
                  <a:schemeClr val="tx1"/>
                </a:solidFill>
                <a:effectLst/>
                <a:latin typeface="+mn-lt"/>
                <a:ea typeface="+mn-ea"/>
                <a:cs typeface="+mn-cs"/>
              </a:rPr>
              <a:t>信号は遅く</a:t>
            </a:r>
            <a:r>
              <a:rPr kumimoji="1" lang="ja-JP" altLang="en-US" sz="1200" b="0" i="0" kern="1200" dirty="0">
                <a:solidFill>
                  <a:schemeClr val="tx1"/>
                </a:solidFill>
                <a:effectLst/>
                <a:latin typeface="+mn-lt"/>
                <a:ea typeface="+mn-ea"/>
                <a:cs typeface="+mn-cs"/>
              </a:rPr>
              <a:t>なります。これは直接的なエネルギー損失を示す指標ではありません。</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今回の結果では、両材料に大きな差はありませんが、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の方がやや低く、エラーバーも短く、安定した特性を示しています。</a:t>
            </a:r>
          </a:p>
          <a:p>
            <a:r>
              <a:rPr kumimoji="1" lang="ja-JP" altLang="en-US" sz="1200" b="0" i="0" kern="1200" dirty="0">
                <a:solidFill>
                  <a:schemeClr val="tx1"/>
                </a:solidFill>
                <a:effectLst/>
                <a:latin typeface="+mn-lt"/>
                <a:ea typeface="+mn-ea"/>
                <a:cs typeface="+mn-cs"/>
              </a:rPr>
              <a:t>次に、右の誘電正接をご覧ください。これは、信号エネルギーが熱として失われる</a:t>
            </a:r>
            <a:r>
              <a:rPr kumimoji="1" lang="ja-JP" altLang="en-US" sz="1200" b="1" i="0" kern="1200" dirty="0">
                <a:solidFill>
                  <a:schemeClr val="tx1"/>
                </a:solidFill>
                <a:effectLst/>
                <a:latin typeface="+mn-lt"/>
                <a:ea typeface="+mn-ea"/>
                <a:cs typeface="+mn-cs"/>
              </a:rPr>
              <a:t>誘電損失の</a:t>
            </a:r>
            <a:r>
              <a:rPr kumimoji="1" lang="ja-JP" altLang="en-US" sz="1200" b="1" i="0" kern="1200">
                <a:solidFill>
                  <a:schemeClr val="tx1"/>
                </a:solidFill>
                <a:effectLst/>
                <a:latin typeface="+mn-lt"/>
                <a:ea typeface="+mn-ea"/>
                <a:cs typeface="+mn-cs"/>
              </a:rPr>
              <a:t>大きさ</a:t>
            </a:r>
            <a:r>
              <a:rPr kumimoji="1" lang="ja-JP" altLang="en-US" sz="1200" b="0" i="0" kern="1200">
                <a:solidFill>
                  <a:schemeClr val="tx1"/>
                </a:solidFill>
                <a:effectLst/>
                <a:latin typeface="+mn-lt"/>
                <a:ea typeface="+mn-ea"/>
                <a:cs typeface="+mn-cs"/>
              </a:rPr>
              <a:t>を示す</a:t>
            </a:r>
            <a:r>
              <a:rPr kumimoji="1" lang="ja-JP" altLang="en-US" sz="1200" b="0" i="0" kern="1200" dirty="0">
                <a:solidFill>
                  <a:schemeClr val="tx1"/>
                </a:solidFill>
                <a:effectLst/>
                <a:latin typeface="+mn-lt"/>
                <a:ea typeface="+mn-ea"/>
                <a:cs typeface="+mn-cs"/>
              </a:rPr>
              <a:t>指標です。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結果は、</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は全周波数帯で</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より低く、低損失かつ高品質な伝送特性を持っています。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は高い損失値を維持したままほぼ一定ですが、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は非常に低い値を保ちながら、周波数が高くなるとわずかに増加する傾向があります。</a:t>
            </a:r>
          </a:p>
          <a:p>
            <a:r>
              <a:rPr kumimoji="1" lang="ja-JP" altLang="en-US" sz="1200" b="0" i="0" kern="1200" dirty="0">
                <a:solidFill>
                  <a:schemeClr val="tx1"/>
                </a:solidFill>
                <a:effectLst/>
                <a:latin typeface="+mn-lt"/>
                <a:ea typeface="+mn-ea"/>
                <a:cs typeface="+mn-cs"/>
              </a:rPr>
              <a:t>エラーバーに注目すると、</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はばらつきが小さく、再現性の高い測定結果が得られています。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以上から、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は広い周波数帯域で安定した低損失特性を示す、高周波用途に適した基板材料であることが定量的に確認できました。</a:t>
            </a:r>
          </a:p>
        </p:txBody>
      </p:sp>
    </p:spTree>
    <p:extLst>
      <p:ext uri="{BB962C8B-B14F-4D97-AF65-F5344CB8AC3E}">
        <p14:creationId xmlns:p14="http://schemas.microsoft.com/office/powerpoint/2010/main" val="2444237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次は、帯域を細かく分けて測定したセグメントスイープの結果です。こちらでは、より安定したピークが得られており、再現性のある測定ができていることが分かります。</a:t>
            </a:r>
            <a:endParaRPr lang="en-US" altLang="ja-JP" dirty="0"/>
          </a:p>
          <a:p>
            <a:endParaRPr kumimoji="1" lang="en-US" altLang="ja-JP"/>
          </a:p>
          <a:p>
            <a:endParaRPr kumimoji="1" lang="ja-JP" altLang="en-US" dirty="0"/>
          </a:p>
        </p:txBody>
      </p:sp>
    </p:spTree>
    <p:extLst>
      <p:ext uri="{BB962C8B-B14F-4D97-AF65-F5344CB8AC3E}">
        <p14:creationId xmlns:p14="http://schemas.microsoft.com/office/powerpoint/2010/main" val="1672786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まず試料を用意します。次に標準銅箔と基板で</a:t>
            </a:r>
            <a:r>
              <a:rPr kumimoji="1" lang="en-US" altLang="ja-JP" dirty="0"/>
              <a:t>S</a:t>
            </a:r>
            <a:r>
              <a:rPr kumimoji="1" lang="ja-JP" altLang="en-US" dirty="0"/>
              <a:t>パラメータを測定します。そこから標準銅箔の特性から求めた導体損失を引き，基板自体の誘電損失を算出します。</a:t>
            </a:r>
            <a:endParaRPr kumimoji="1" lang="en-US" altLang="ja-JP" dirty="0"/>
          </a:p>
          <a:p>
            <a:r>
              <a:rPr kumimoji="1" lang="ja-JP" altLang="en-US" dirty="0"/>
              <a:t>その誘電率を使って導電率を求めます。今回はこのチャートの基盤自体の誘電損失を算出するところまで行いました。</a:t>
            </a:r>
          </a:p>
        </p:txBody>
      </p:sp>
    </p:spTree>
    <p:extLst>
      <p:ext uri="{BB962C8B-B14F-4D97-AF65-F5344CB8AC3E}">
        <p14:creationId xmlns:p14="http://schemas.microsoft.com/office/powerpoint/2010/main" val="69612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FR-4</a:t>
            </a:r>
            <a:r>
              <a:rPr lang="ja-JP" altLang="en-US" dirty="0"/>
              <a:t>基板で、</a:t>
            </a:r>
            <a:r>
              <a:rPr lang="en-US" altLang="ja-JP" dirty="0"/>
              <a:t>VNA</a:t>
            </a:r>
            <a:r>
              <a:rPr lang="ja-JP" altLang="en-US" dirty="0"/>
              <a:t>で観測された透過特性（</a:t>
            </a:r>
            <a:r>
              <a:rPr lang="en-US" altLang="ja-JP" dirty="0"/>
              <a:t>S21</a:t>
            </a:r>
            <a:r>
              <a:rPr lang="ja-JP" altLang="en-US" dirty="0"/>
              <a:t>）のグラフです。</a:t>
            </a:r>
          </a:p>
          <a:p>
            <a:r>
              <a:rPr lang="ja-JP" altLang="en-US" dirty="0"/>
              <a:t>ご覧の通り、</a:t>
            </a:r>
            <a:r>
              <a:rPr lang="en-US" altLang="ja-JP" b="1" dirty="0"/>
              <a:t>70GHz</a:t>
            </a:r>
            <a:r>
              <a:rPr lang="ja-JP" altLang="en-US" b="1" dirty="0"/>
              <a:t>以下の周波数帯</a:t>
            </a:r>
            <a:r>
              <a:rPr lang="ja-JP" altLang="en-US" dirty="0"/>
              <a:t>では、共振ピークが崩れず確認できています。</a:t>
            </a:r>
            <a:endParaRPr lang="en-US" altLang="ja-JP" dirty="0"/>
          </a:p>
          <a:p>
            <a:r>
              <a:rPr lang="ja-JP" altLang="en-US" dirty="0"/>
              <a:t>しかし、スライドの赤丸で囲んだ</a:t>
            </a:r>
            <a:r>
              <a:rPr lang="en-US" altLang="ja-JP" b="1" dirty="0"/>
              <a:t>70GHz</a:t>
            </a:r>
            <a:r>
              <a:rPr lang="ja-JP" altLang="en-US" b="1" dirty="0"/>
              <a:t>を超える高周波領域</a:t>
            </a:r>
            <a:r>
              <a:rPr lang="ja-JP" altLang="en-US" dirty="0"/>
              <a:t>になると、ピークの形状が崩れます。</a:t>
            </a:r>
          </a:p>
          <a:p>
            <a:endParaRPr lang="en-US" altLang="ja-JP" dirty="0"/>
          </a:p>
          <a:p>
            <a:r>
              <a:rPr lang="ja-JP" altLang="en-US" dirty="0"/>
              <a:t>そのため，</a:t>
            </a:r>
            <a:r>
              <a:rPr lang="en-US" altLang="ja-JP" dirty="0"/>
              <a:t>70GHz</a:t>
            </a:r>
            <a:r>
              <a:rPr lang="ja-JP" altLang="en-US" dirty="0"/>
              <a:t>以上の共振ピークから計算した誘電率，誘電正接は今回の結果からは除外します。</a:t>
            </a:r>
            <a:endParaRPr lang="en-US" altLang="ja-JP" dirty="0"/>
          </a:p>
        </p:txBody>
      </p:sp>
    </p:spTree>
    <p:extLst>
      <p:ext uri="{BB962C8B-B14F-4D97-AF65-F5344CB8AC3E}">
        <p14:creationId xmlns:p14="http://schemas.microsoft.com/office/powerpoint/2010/main" val="3800166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MEGTRON6</a:t>
            </a:r>
            <a:r>
              <a:rPr lang="ja-JP" altLang="en-US" dirty="0"/>
              <a:t>基板を用いた</a:t>
            </a:r>
            <a:r>
              <a:rPr lang="en-US" altLang="ja-JP" dirty="0"/>
              <a:t>S</a:t>
            </a:r>
            <a:r>
              <a:rPr lang="ja-JP" altLang="en-US" dirty="0"/>
              <a:t>パラメータ測定の結果です。</a:t>
            </a:r>
          </a:p>
          <a:p>
            <a:r>
              <a:rPr lang="en-US" altLang="ja-JP" dirty="0"/>
              <a:t>80GHz</a:t>
            </a:r>
            <a:r>
              <a:rPr lang="ja-JP" altLang="en-US" dirty="0"/>
              <a:t>帯でも共振ピークがある程度確認できており、</a:t>
            </a:r>
            <a:r>
              <a:rPr lang="en-US" altLang="ja-JP" dirty="0"/>
              <a:t>FR-4</a:t>
            </a:r>
            <a:r>
              <a:rPr lang="ja-JP" altLang="en-US" dirty="0"/>
              <a:t>では困難だった高周波領域でも測定が可能になっています。</a:t>
            </a:r>
            <a:endParaRPr lang="en-US" altLang="ja-JP" dirty="0"/>
          </a:p>
          <a:p>
            <a:endParaRPr lang="en-US" altLang="ja-JP" dirty="0"/>
          </a:p>
          <a:p>
            <a:r>
              <a:rPr lang="ja-JP" altLang="en-US" dirty="0"/>
              <a:t>しかし</a:t>
            </a:r>
            <a:r>
              <a:rPr lang="en-US" altLang="ja-JP" dirty="0"/>
              <a:t>80 GHz</a:t>
            </a:r>
            <a:r>
              <a:rPr kumimoji="1" lang="ja-JP" altLang="en-US" dirty="0"/>
              <a:t> より上の共振</a:t>
            </a:r>
            <a:r>
              <a:rPr kumimoji="1" lang="ja-JP" altLang="en-US"/>
              <a:t>ピークが崩れているので</a:t>
            </a:r>
            <a:r>
              <a:rPr kumimoji="1" lang="ja-JP" altLang="en-US" dirty="0"/>
              <a:t>，ここから計算した誘電率，誘電正接は今回の結果からは除外します。</a:t>
            </a:r>
            <a:endParaRPr kumimoji="1" lang="en-US" altLang="ja-JP" dirty="0"/>
          </a:p>
        </p:txBody>
      </p:sp>
    </p:spTree>
    <p:extLst>
      <p:ext uri="{BB962C8B-B14F-4D97-AF65-F5344CB8AC3E}">
        <p14:creationId xmlns:p14="http://schemas.microsoft.com/office/powerpoint/2010/main" val="2853798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a:t>
            </a:r>
            <a:r>
              <a:rPr kumimoji="1" lang="en-US" altLang="ja-JP" dirty="0"/>
              <a:t>VNA</a:t>
            </a:r>
            <a:r>
              <a:rPr kumimoji="1" lang="ja-JP" altLang="en-US" dirty="0"/>
              <a:t>で測定したデータから誘電率を求めたものです。そして，それを複数回行ったものの平均を求めて，そのばらつきを併記したものです，</a:t>
            </a:r>
            <a:endParaRPr kumimoji="1" lang="en-US" altLang="ja-JP" dirty="0"/>
          </a:p>
          <a:p>
            <a:endParaRPr kumimoji="1" lang="en-US" altLang="ja-JP" dirty="0"/>
          </a:p>
          <a:p>
            <a:r>
              <a:rPr kumimoji="1" lang="en-US" altLang="ja-JP" dirty="0"/>
              <a:t>FR4</a:t>
            </a:r>
            <a:r>
              <a:rPr kumimoji="1" lang="ja-JP" altLang="en-US" dirty="0"/>
              <a:t>のほうがばらつきが大きく，誘電率も高くなりました。</a:t>
            </a:r>
            <a:endParaRPr kumimoji="1" lang="en-US" altLang="ja-JP" dirty="0"/>
          </a:p>
        </p:txBody>
      </p:sp>
    </p:spTree>
    <p:extLst>
      <p:ext uri="{BB962C8B-B14F-4D97-AF65-F5344CB8AC3E}">
        <p14:creationId xmlns:p14="http://schemas.microsoft.com/office/powerpoint/2010/main" val="423902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こちらは同じように誘電正接の結果をまとめたものです。</a:t>
            </a:r>
            <a:endParaRPr kumimoji="1" lang="en-US" altLang="ja-JP" dirty="0"/>
          </a:p>
          <a:p>
            <a:endParaRPr kumimoji="1" lang="en-US" altLang="ja-JP" dirty="0"/>
          </a:p>
          <a:p>
            <a:r>
              <a:rPr kumimoji="1" lang="ja-JP" altLang="en-US" dirty="0"/>
              <a:t>こちらもメグトロン基板のほうが損失が低く，ばらつきも少ないです。</a:t>
            </a:r>
            <a:endParaRPr kumimoji="1" lang="en-US" altLang="ja-JP" dirty="0"/>
          </a:p>
          <a:p>
            <a:endParaRPr kumimoji="1" lang="en-US" altLang="ja-JP" dirty="0"/>
          </a:p>
          <a:p>
            <a:r>
              <a:rPr kumimoji="1" lang="ja-JP" altLang="en-US" dirty="0"/>
              <a:t>今回の結果は先行研究で求めているデータとある程度おなじになったので実測はうまくいったと言えます。</a:t>
            </a:r>
          </a:p>
        </p:txBody>
      </p:sp>
    </p:spTree>
    <p:extLst>
      <p:ext uri="{BB962C8B-B14F-4D97-AF65-F5344CB8AC3E}">
        <p14:creationId xmlns:p14="http://schemas.microsoft.com/office/powerpoint/2010/main" val="3449122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kern="1200" dirty="0">
                <a:solidFill>
                  <a:schemeClr val="tx1"/>
                </a:solidFill>
                <a:effectLst/>
                <a:latin typeface="+mn-lt"/>
                <a:ea typeface="+mn-ea"/>
                <a:cs typeface="+mn-cs"/>
              </a:rPr>
              <a:t>AI</a:t>
            </a:r>
            <a:r>
              <a:rPr kumimoji="1" lang="ja-JP" altLang="en-US" sz="1200" b="0" kern="1200" dirty="0">
                <a:solidFill>
                  <a:schemeClr val="tx1"/>
                </a:solidFill>
                <a:effectLst/>
                <a:latin typeface="+mn-lt"/>
                <a:ea typeface="+mn-ea"/>
                <a:cs typeface="+mn-cs"/>
              </a:rPr>
              <a:t>や</a:t>
            </a:r>
            <a:r>
              <a:rPr kumimoji="1" lang="en-US" altLang="ja-JP" sz="1200" b="0" kern="1200" dirty="0">
                <a:solidFill>
                  <a:schemeClr val="tx1"/>
                </a:solidFill>
                <a:effectLst/>
                <a:latin typeface="+mn-lt"/>
                <a:ea typeface="+mn-ea"/>
                <a:cs typeface="+mn-cs"/>
              </a:rPr>
              <a:t>5G/6G</a:t>
            </a:r>
            <a:r>
              <a:rPr kumimoji="1" lang="ja-JP" altLang="en-US" sz="1200" b="0" kern="1200" dirty="0">
                <a:solidFill>
                  <a:schemeClr val="tx1"/>
                </a:solidFill>
                <a:effectLst/>
                <a:latin typeface="+mn-lt"/>
                <a:ea typeface="+mn-ea"/>
                <a:cs typeface="+mn-cs"/>
              </a:rPr>
              <a:t>といった次世代通信技術では、膨大なデータを高速で送受信する必要があります。高周波ほど通信容量が大きくなり、より多くの情報を処理できるため、データセンター等のハードウェアでも、</a:t>
            </a:r>
            <a:r>
              <a:rPr kumimoji="1" lang="en-US" altLang="ja-JP" sz="1200" b="0" kern="1200" dirty="0">
                <a:solidFill>
                  <a:schemeClr val="tx1"/>
                </a:solidFill>
                <a:effectLst/>
                <a:latin typeface="+mn-lt"/>
                <a:ea typeface="+mn-ea"/>
                <a:cs typeface="+mn-cs"/>
              </a:rPr>
              <a:t>100 GHz</a:t>
            </a:r>
            <a:r>
              <a:rPr kumimoji="1" lang="ja-JP" altLang="en-US" sz="1200" b="0" kern="1200" dirty="0">
                <a:solidFill>
                  <a:schemeClr val="tx1"/>
                </a:solidFill>
                <a:effectLst/>
                <a:latin typeface="+mn-lt"/>
                <a:ea typeface="+mn-ea"/>
                <a:cs typeface="+mn-cs"/>
              </a:rPr>
              <a:t>帯という高い周波数での通信性能が必要になってきました。</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しかし周波数が上がるほど、信号減衰という課題が生じます。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信号減衰には</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つの原因があります。</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つは誘電体基板の誘電損失</a:t>
            </a:r>
            <a:r>
              <a:rPr kumimoji="1" lang="en-US" altLang="ja-JP" sz="1200" b="0" kern="1200" dirty="0">
                <a:solidFill>
                  <a:schemeClr val="tx1"/>
                </a:solidFill>
                <a:effectLst/>
                <a:latin typeface="+mn-lt"/>
                <a:ea typeface="+mn-ea"/>
                <a:cs typeface="+mn-cs"/>
              </a:rPr>
              <a:t>αd</a:t>
            </a:r>
            <a:r>
              <a:rPr kumimoji="1" lang="ja-JP" altLang="en-US" sz="1200" b="0" kern="1200" dirty="0">
                <a:solidFill>
                  <a:schemeClr val="tx1"/>
                </a:solidFill>
                <a:effectLst/>
                <a:latin typeface="+mn-lt"/>
                <a:ea typeface="+mn-ea"/>
                <a:cs typeface="+mn-cs"/>
              </a:rPr>
              <a:t>、もう</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つは配線の表皮効果による導体損失</a:t>
            </a:r>
            <a:r>
              <a:rPr kumimoji="1" lang="en-US" altLang="ja-JP" sz="1200" b="0" kern="1200" dirty="0">
                <a:solidFill>
                  <a:schemeClr val="tx1"/>
                </a:solidFill>
                <a:effectLst/>
                <a:latin typeface="+mn-lt"/>
                <a:ea typeface="+mn-ea"/>
                <a:cs typeface="+mn-cs"/>
              </a:rPr>
              <a:t>αc</a:t>
            </a:r>
            <a:r>
              <a:rPr kumimoji="1" lang="ja-JP" altLang="en-US" sz="1200" b="0" kern="1200" dirty="0">
                <a:solidFill>
                  <a:schemeClr val="tx1"/>
                </a:solidFill>
                <a:effectLst/>
                <a:latin typeface="+mn-lt"/>
                <a:ea typeface="+mn-ea"/>
                <a:cs typeface="+mn-cs"/>
              </a:rPr>
              <a:t>です。減衰定数</a:t>
            </a:r>
            <a:r>
              <a:rPr kumimoji="1" lang="en-US" altLang="ja-JP" sz="1200" b="0" kern="1200" dirty="0">
                <a:solidFill>
                  <a:schemeClr val="tx1"/>
                </a:solidFill>
                <a:effectLst/>
                <a:latin typeface="+mn-lt"/>
                <a:ea typeface="+mn-ea"/>
                <a:cs typeface="+mn-cs"/>
              </a:rPr>
              <a:t>α = αd + αc</a:t>
            </a:r>
            <a:r>
              <a:rPr kumimoji="1" lang="ja-JP" altLang="en-US" sz="1200" b="0" kern="1200" dirty="0">
                <a:solidFill>
                  <a:schemeClr val="tx1"/>
                </a:solidFill>
                <a:effectLst/>
                <a:latin typeface="+mn-lt"/>
                <a:ea typeface="+mn-ea"/>
                <a:cs typeface="+mn-cs"/>
              </a:rPr>
              <a:t>で表現されます。</a:t>
            </a:r>
          </a:p>
          <a:p>
            <a:br>
              <a:rPr kumimoji="1" lang="ja-JP" altLang="en-US" sz="1200" b="0" kern="1200" dirty="0">
                <a:solidFill>
                  <a:schemeClr val="tx1"/>
                </a:solidFill>
                <a:effectLst/>
                <a:latin typeface="+mn-lt"/>
                <a:ea typeface="+mn-ea"/>
                <a:cs typeface="+mn-cs"/>
              </a:rPr>
            </a:br>
            <a:r>
              <a:rPr kumimoji="1" lang="ja-JP" altLang="en-US" sz="1200" b="0" kern="1200" dirty="0">
                <a:solidFill>
                  <a:schemeClr val="tx1"/>
                </a:solidFill>
                <a:effectLst/>
                <a:latin typeface="+mn-lt"/>
                <a:ea typeface="+mn-ea"/>
                <a:cs typeface="+mn-cs"/>
              </a:rPr>
              <a:t>これまで、ガラスエポキシ基板の</a:t>
            </a:r>
            <a:r>
              <a:rPr kumimoji="1" lang="en-US" altLang="ja-JP" sz="1200" b="0" kern="1200" dirty="0">
                <a:solidFill>
                  <a:schemeClr val="tx1"/>
                </a:solidFill>
                <a:effectLst/>
                <a:latin typeface="+mn-lt"/>
                <a:ea typeface="+mn-ea"/>
                <a:cs typeface="+mn-cs"/>
              </a:rPr>
              <a:t>FR-4</a:t>
            </a:r>
            <a:r>
              <a:rPr kumimoji="1" lang="ja-JP" altLang="en-US" sz="1200" b="0" kern="1200" dirty="0">
                <a:solidFill>
                  <a:schemeClr val="tx1"/>
                </a:solidFill>
                <a:effectLst/>
                <a:latin typeface="+mn-lt"/>
                <a:ea typeface="+mn-ea"/>
                <a:cs typeface="+mn-cs"/>
              </a:rPr>
              <a:t>や、</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を対象として、誘電損失による信号減衰について検討してきました。</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しかし、導体損失については、誘電体と銅箔を接続する表面粗さの影響が検討されていません。</a:t>
            </a:r>
          </a:p>
        </p:txBody>
      </p:sp>
    </p:spTree>
    <p:extLst>
      <p:ext uri="{BB962C8B-B14F-4D97-AF65-F5344CB8AC3E}">
        <p14:creationId xmlns:p14="http://schemas.microsoft.com/office/powerpoint/2010/main" val="1509212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D20D4-9815-D513-89D1-E51FDD527A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AD179D-7193-229F-C9FC-6BCBAAC309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F09A47-1268-6FC1-D58B-869F788371C9}"/>
              </a:ext>
            </a:extLst>
          </p:cNvPr>
          <p:cNvSpPr>
            <a:spLocks noGrp="1"/>
          </p:cNvSpPr>
          <p:nvPr>
            <p:ph type="body" idx="1"/>
          </p:nvPr>
        </p:nvSpPr>
        <p:spPr/>
        <p:txBody>
          <a:bodyPr/>
          <a:lstStyle/>
          <a:p>
            <a:r>
              <a:rPr lang="ja-JP" altLang="en-US" dirty="0"/>
              <a:t>スマートフォンや</a:t>
            </a:r>
            <a:r>
              <a:rPr lang="en-US" altLang="ja-JP" dirty="0"/>
              <a:t>AI</a:t>
            </a:r>
            <a:r>
              <a:rPr lang="ja-JP" altLang="en-US" dirty="0"/>
              <a:t>、自動運転などを支えるのは、高速で大量のデータを扱う「高周波技術」です。</a:t>
            </a:r>
            <a:br>
              <a:rPr lang="ja-JP" altLang="en-US" dirty="0"/>
            </a:br>
            <a:r>
              <a:rPr lang="ja-JP" altLang="en-US" dirty="0"/>
              <a:t>特にデータセンターでは、</a:t>
            </a:r>
            <a:r>
              <a:rPr lang="en-US" altLang="ja-JP" b="1" dirty="0"/>
              <a:t>100GHz</a:t>
            </a:r>
            <a:r>
              <a:rPr lang="ja-JP" altLang="en-US" b="1" dirty="0"/>
              <a:t>級の通信</a:t>
            </a:r>
            <a:r>
              <a:rPr lang="ja-JP" altLang="en-US" dirty="0"/>
              <a:t>が求められます。</a:t>
            </a:r>
            <a:br>
              <a:rPr lang="ja-JP" altLang="en-US" dirty="0"/>
            </a:br>
            <a:r>
              <a:rPr lang="ja-JP" altLang="en-US" dirty="0"/>
              <a:t>このような高周波では、信号が通る</a:t>
            </a:r>
            <a:r>
              <a:rPr lang="ja-JP" altLang="en-US" b="1" dirty="0"/>
              <a:t>基板の材料特性</a:t>
            </a:r>
            <a:r>
              <a:rPr lang="ja-JP" altLang="en-US" dirty="0"/>
              <a:t>が通信品質に大きく影響します。</a:t>
            </a:r>
          </a:p>
          <a:p>
            <a:r>
              <a:rPr lang="ja-JP" altLang="en-US" dirty="0"/>
              <a:t>信号が基板を通るときには「損失」が発生します。主な損失は次の</a:t>
            </a:r>
            <a:r>
              <a:rPr lang="en-US" altLang="ja-JP" dirty="0"/>
              <a:t>3</a:t>
            </a:r>
            <a:r>
              <a:rPr lang="ja-JP" altLang="en-US" dirty="0"/>
              <a:t>つです：</a:t>
            </a:r>
          </a:p>
          <a:p>
            <a:r>
              <a:rPr lang="ja-JP" altLang="en-US" b="1" dirty="0"/>
              <a:t>誘電損失</a:t>
            </a:r>
            <a:r>
              <a:rPr lang="ja-JP" altLang="en-US" dirty="0"/>
              <a:t>：絶縁体で熱に変わる損失（周波数が高いほど増加）</a:t>
            </a:r>
          </a:p>
          <a:p>
            <a:r>
              <a:rPr lang="ja-JP" altLang="en-US" b="1" dirty="0"/>
              <a:t>導電損失</a:t>
            </a:r>
            <a:r>
              <a:rPr lang="ja-JP" altLang="en-US" dirty="0"/>
              <a:t>：銅配線で抵抗による損失（表皮効果で急増）</a:t>
            </a:r>
          </a:p>
          <a:p>
            <a:r>
              <a:rPr lang="ja-JP" altLang="en-US" b="1" dirty="0"/>
              <a:t>放射損失</a:t>
            </a:r>
            <a:r>
              <a:rPr lang="ja-JP" altLang="en-US" dirty="0"/>
              <a:t>：信号が電波として漏れる損失</a:t>
            </a:r>
          </a:p>
          <a:p>
            <a:r>
              <a:rPr lang="ja-JP" altLang="en-US" dirty="0"/>
              <a:t>特に高周波では、</a:t>
            </a:r>
            <a:r>
              <a:rPr lang="ja-JP" altLang="en-US" b="1" dirty="0"/>
              <a:t>誘電損失と導電損失の両方が深刻化</a:t>
            </a:r>
            <a:r>
              <a:rPr lang="ja-JP" altLang="en-US" dirty="0"/>
              <a:t>します。</a:t>
            </a:r>
            <a:br>
              <a:rPr lang="ja-JP" altLang="en-US" dirty="0"/>
            </a:br>
            <a:r>
              <a:rPr lang="ja-JP" altLang="en-US" dirty="0"/>
              <a:t>導電損失は「表皮効果」により、電流が導体の表面に集中し、流れる道が狭くなることで抵抗が増えます。</a:t>
            </a:r>
          </a:p>
        </p:txBody>
      </p:sp>
    </p:spTree>
    <p:extLst>
      <p:ext uri="{BB962C8B-B14F-4D97-AF65-F5344CB8AC3E}">
        <p14:creationId xmlns:p14="http://schemas.microsoft.com/office/powerpoint/2010/main" val="129920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758858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61F1F-3B84-9192-E5F3-7BA12EF90C0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615F2EF-5DC0-C00D-54E4-FF9297983F8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9547D16-31B9-1E5C-69F6-B2F80A8E0506}"/>
              </a:ext>
            </a:extLst>
          </p:cNvPr>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25926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この流れで発表していきます。</a:t>
            </a:r>
          </a:p>
        </p:txBody>
      </p:sp>
    </p:spTree>
    <p:extLst>
      <p:ext uri="{BB962C8B-B14F-4D97-AF65-F5344CB8AC3E}">
        <p14:creationId xmlns:p14="http://schemas.microsoft.com/office/powerpoint/2010/main" val="2936929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この目的を達成するために、これまでに行ってきたことです。 まず、測定に使用する試料を作成しました。一般的な基板材料である</a:t>
            </a:r>
            <a:r>
              <a:rPr lang="en-US" altLang="ja-JP" dirty="0"/>
              <a:t>FR-4</a:t>
            </a:r>
            <a:r>
              <a:rPr lang="ja-JP" altLang="en-US" dirty="0"/>
              <a:t>基板を円板状に切り出し、次にエッチングという化学処理を行い、中心に円形の銅箔が残るような加工を施しました。 そして、この試料を用いて、</a:t>
            </a:r>
            <a:r>
              <a:rPr lang="en-US" altLang="ja-JP" dirty="0"/>
              <a:t>BCDR</a:t>
            </a:r>
            <a:r>
              <a:rPr lang="ja-JP" altLang="en-US" dirty="0"/>
              <a:t>法により、まず基板自体の電気的特性である</a:t>
            </a:r>
            <a:r>
              <a:rPr lang="en-US" altLang="ja-JP" dirty="0"/>
              <a:t>『</a:t>
            </a:r>
            <a:r>
              <a:rPr lang="ja-JP" altLang="en-US" dirty="0"/>
              <a:t>複素誘電率</a:t>
            </a:r>
            <a:r>
              <a:rPr lang="en-US" altLang="ja-JP" dirty="0"/>
              <a:t>』</a:t>
            </a:r>
            <a:r>
              <a:rPr lang="ja-JP" altLang="en-US" dirty="0"/>
              <a:t>を測定しました。その後、銅箔付きの基板と比較することで、銅箔の導電率の測定・推定を試みました。</a:t>
            </a:r>
            <a:endParaRPr kumimoji="1" lang="ja-JP" altLang="en-US" dirty="0"/>
          </a:p>
        </p:txBody>
      </p:sp>
    </p:spTree>
    <p:extLst>
      <p:ext uri="{BB962C8B-B14F-4D97-AF65-F5344CB8AC3E}">
        <p14:creationId xmlns:p14="http://schemas.microsoft.com/office/powerpoint/2010/main" val="299546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本研究では、表面粗さの影響を評価するため、</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法により</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の複素誘電率と導電率を測定し、減衰定数を算出しました。</a:t>
            </a:r>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測定対象は</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という低損失基板材料で、高速通信機器に使用されています。高周波通信では、このような高性能基板の特性を正確に評価し、設計に反映させることが重要です。</a:t>
            </a:r>
          </a:p>
        </p:txBody>
      </p:sp>
    </p:spTree>
    <p:extLst>
      <p:ext uri="{BB962C8B-B14F-4D97-AF65-F5344CB8AC3E}">
        <p14:creationId xmlns:p14="http://schemas.microsoft.com/office/powerpoint/2010/main" val="10747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法の測定原理と手順について説明します。測定では、測定対象の誘電体基板</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枚を用意して、中央に銅板電極を挿入し、上下から銅電極により圧着します。一方の電極から</a:t>
            </a:r>
            <a:r>
              <a:rPr kumimoji="1" lang="en-US" altLang="ja-JP" sz="1200" b="0" kern="1200" dirty="0">
                <a:solidFill>
                  <a:schemeClr val="tx1"/>
                </a:solidFill>
                <a:effectLst/>
                <a:latin typeface="+mn-lt"/>
                <a:ea typeface="+mn-ea"/>
                <a:cs typeface="+mn-cs"/>
              </a:rPr>
              <a:t>RF</a:t>
            </a:r>
            <a:r>
              <a:rPr kumimoji="1" lang="ja-JP" altLang="en-US" sz="1200" b="0" kern="1200" dirty="0">
                <a:solidFill>
                  <a:schemeClr val="tx1"/>
                </a:solidFill>
                <a:effectLst/>
                <a:latin typeface="+mn-lt"/>
                <a:ea typeface="+mn-ea"/>
                <a:cs typeface="+mn-cs"/>
              </a:rPr>
              <a:t>信号を入力すると、銅電極と試料間に共振信号が発生します。ベクトル・ネットワーク・アナライザ、</a:t>
            </a:r>
            <a:r>
              <a:rPr kumimoji="1" lang="en-US" altLang="ja-JP" sz="1200" b="0" kern="1200" dirty="0">
                <a:solidFill>
                  <a:schemeClr val="tx1"/>
                </a:solidFill>
                <a:effectLst/>
                <a:latin typeface="+mn-lt"/>
                <a:ea typeface="+mn-ea"/>
                <a:cs typeface="+mn-cs"/>
              </a:rPr>
              <a:t>VNA</a:t>
            </a:r>
            <a:r>
              <a:rPr kumimoji="1" lang="ja-JP" altLang="en-US" sz="1200" b="0" kern="1200" dirty="0">
                <a:solidFill>
                  <a:schemeClr val="tx1"/>
                </a:solidFill>
                <a:effectLst/>
                <a:latin typeface="+mn-lt"/>
                <a:ea typeface="+mn-ea"/>
                <a:cs typeface="+mn-cs"/>
              </a:rPr>
              <a:t>を用いて、共振ピークを求めることで、</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パラメータの</a:t>
            </a:r>
            <a:r>
              <a:rPr kumimoji="1" lang="en-US" altLang="ja-JP" sz="1200" b="0" kern="1200" dirty="0">
                <a:solidFill>
                  <a:schemeClr val="tx1"/>
                </a:solidFill>
                <a:effectLst/>
                <a:latin typeface="+mn-lt"/>
                <a:ea typeface="+mn-ea"/>
                <a:cs typeface="+mn-cs"/>
              </a:rPr>
              <a:t>S21</a:t>
            </a:r>
            <a:r>
              <a:rPr kumimoji="1" lang="ja-JP" altLang="en-US" sz="1200" b="0" kern="1200" dirty="0">
                <a:solidFill>
                  <a:schemeClr val="tx1"/>
                </a:solidFill>
                <a:effectLst/>
                <a:latin typeface="+mn-lt"/>
                <a:ea typeface="+mn-ea"/>
                <a:cs typeface="+mn-cs"/>
              </a:rPr>
              <a:t>を測定します。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測定手順としては、まずエッチング処理で銅箔を取り除いた</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枚の</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の間に標準銅箔を挿入して、基板の誘電率を測定します。次に、銅箔を残した</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を測定し、先ほど得た誘電率の値を基準として、実基板の導電率を算出します。</a:t>
            </a:r>
          </a:p>
        </p:txBody>
      </p:sp>
    </p:spTree>
    <p:extLst>
      <p:ext uri="{BB962C8B-B14F-4D97-AF65-F5344CB8AC3E}">
        <p14:creationId xmlns:p14="http://schemas.microsoft.com/office/powerpoint/2010/main" val="2000040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ここから実験結果を示します。</a:t>
            </a:r>
          </a:p>
          <a:p>
            <a:endParaRPr kumimoji="1" lang="ja-JP" altLang="en-US"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パラメータの測定結果です。このグラフの山状に盛り上がった部分が共振ピークです。共振ピークの周波数は基板の比誘電率によって決まります。このピークの鋭さに注目してください。この鋭さは</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値という値で表されます。</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値は共振周波数を半値幅で割った値で、基板の損失が小さいほど大きくなります。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得られた結果は、共振ピークが鋭く立っており、ピークの形が崩れていません。このような良好なピークが得られたことは、測定が成功していることを示しています。</a:t>
            </a:r>
          </a:p>
        </p:txBody>
      </p:sp>
    </p:spTree>
    <p:extLst>
      <p:ext uri="{BB962C8B-B14F-4D97-AF65-F5344CB8AC3E}">
        <p14:creationId xmlns:p14="http://schemas.microsoft.com/office/powerpoint/2010/main" val="43719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複素誘電率の測定結果を説明します。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測定した</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パラメータから、共振ピークの</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値を用いて誘電損失を計算しました。左側のグラフの比誘電率</a:t>
            </a:r>
            <a:r>
              <a:rPr kumimoji="1" lang="en-US" altLang="ja-JP" sz="1200" b="0" kern="1200" dirty="0" err="1">
                <a:solidFill>
                  <a:schemeClr val="tx1"/>
                </a:solidFill>
                <a:effectLst/>
                <a:latin typeface="+mn-lt"/>
                <a:ea typeface="+mn-ea"/>
                <a:cs typeface="+mn-cs"/>
              </a:rPr>
              <a:t>εr</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は、測定周波数域でほぼ一定の値を示しています。これに対し、右側は誘電損失の周波数特性を示しています。ご覧のように、誘電損失は周波数の上昇とともに増加する傾向が見られます。つまり、高周波になるほど、材料内での損失が大きくなります。</a:t>
            </a:r>
          </a:p>
        </p:txBody>
      </p:sp>
    </p:spTree>
    <p:extLst>
      <p:ext uri="{BB962C8B-B14F-4D97-AF65-F5344CB8AC3E}">
        <p14:creationId xmlns:p14="http://schemas.microsoft.com/office/powerpoint/2010/main" val="1077226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導電率の測定結果を示します。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このグラフに示す導電率は、表面粗さによる損失を含んだ実効導電率です。ご覧のように、周波数が高くなるほど実効導電率が低下しています。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の原因は、周波数の上昇に伴い表皮深さが浅くなることにあります。周波数が高くなると、電流が導体表面の凹凸、つまり表面粗さの影響を強く受けるようになります。高周波になるほど表面粗さが支配的になり、実効導電率が低下するということです。</a:t>
            </a:r>
          </a:p>
        </p:txBody>
      </p:sp>
    </p:spTree>
    <p:extLst>
      <p:ext uri="{BB962C8B-B14F-4D97-AF65-F5344CB8AC3E}">
        <p14:creationId xmlns:p14="http://schemas.microsoft.com/office/powerpoint/2010/main" val="178630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得られた複素誘電率と導電率を用いて、伝送線路の減衰定数を算出した結果を説明します。</a:t>
            </a:r>
          </a:p>
          <a:p>
            <a:br>
              <a:rPr kumimoji="1" lang="ja-JP" altLang="en-US" sz="1200" b="0" kern="1200" dirty="0">
                <a:solidFill>
                  <a:schemeClr val="tx1"/>
                </a:solidFill>
                <a:effectLst/>
                <a:latin typeface="+mn-lt"/>
                <a:ea typeface="+mn-ea"/>
                <a:cs typeface="+mn-cs"/>
              </a:rPr>
            </a:br>
            <a:r>
              <a:rPr kumimoji="1" lang="ja-JP" altLang="en-US" sz="1200" b="0" kern="1200" dirty="0">
                <a:solidFill>
                  <a:schemeClr val="tx1"/>
                </a:solidFill>
                <a:effectLst/>
                <a:latin typeface="+mn-lt"/>
                <a:ea typeface="+mn-ea"/>
                <a:cs typeface="+mn-cs"/>
              </a:rPr>
              <a:t>グラフをご覧ください。青い点線が測定データから得た実効導電率を用いた導体損失、ピンクの点線が理想的な導電率を仮定した場合の導体損失です。実効導電率を用いた場合、高周波域で導体損失が顕著に増大することが確認でき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この結果は、従来手法が高周波領域における導体損失を十分に表現し得ない可能性を示唆しています。つまり、表面粗さを考慮しないモデルでは、実際の損失を過小評価してしまいます。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ただし、本研究で導出した損失量の妥当性については、今後</a:t>
            </a:r>
            <a:r>
              <a:rPr kumimoji="1" lang="en-US" altLang="ja-JP" sz="1200" b="0" kern="1200" dirty="0">
                <a:solidFill>
                  <a:schemeClr val="tx1"/>
                </a:solidFill>
                <a:effectLst/>
                <a:latin typeface="+mn-lt"/>
                <a:ea typeface="+mn-ea"/>
                <a:cs typeface="+mn-cs"/>
              </a:rPr>
              <a:t>FDTD</a:t>
            </a:r>
            <a:r>
              <a:rPr kumimoji="1" lang="ja-JP" altLang="en-US" sz="1200" b="0" kern="1200" dirty="0">
                <a:solidFill>
                  <a:schemeClr val="tx1"/>
                </a:solidFill>
                <a:effectLst/>
                <a:latin typeface="+mn-lt"/>
                <a:ea typeface="+mn-ea"/>
                <a:cs typeface="+mn-cs"/>
              </a:rPr>
              <a:t>解析や他手法による比較検証が必要です。</a:t>
            </a:r>
          </a:p>
        </p:txBody>
      </p:sp>
    </p:spTree>
    <p:extLst>
      <p:ext uri="{BB962C8B-B14F-4D97-AF65-F5344CB8AC3E}">
        <p14:creationId xmlns:p14="http://schemas.microsoft.com/office/powerpoint/2010/main" val="28167416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2026/1/19</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dirty="0"/>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latin typeface="メイリオ" panose="020B0604030504040204" pitchFamily="50" charset="-128"/>
                <a:ea typeface="メイリオ" panose="020B0604030504040204" pitchFamily="50" charset="-128"/>
              </a:rPr>
              <a:t>長野高専　春日研究室</a:t>
            </a:r>
            <a:endParaRPr lang="en-US" altLang="ja-JP" sz="1400" dirty="0">
              <a:latin typeface="メイリオ" panose="020B0604030504040204" pitchFamily="50" charset="-128"/>
              <a:ea typeface="メイリオ" panose="020B0604030504040204" pitchFamily="50" charset="-128"/>
            </a:endParaRPr>
          </a:p>
          <a:p>
            <a:r>
              <a:rPr lang="en-US" altLang="ja-JP" sz="1400" dirty="0"/>
              <a:t>Kasuga Lab. National Institute of Technology, Nagano College</a:t>
            </a:r>
            <a:endParaRPr lang="ja-JP" altLang="en-US" sz="1400" dirty="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4.png"/><Relationship Id="rId7" Type="http://schemas.openxmlformats.org/officeDocument/2006/relationships/image" Target="../media/image37.png"/><Relationship Id="rId12" Type="http://schemas.openxmlformats.org/officeDocument/2006/relationships/image" Target="../media/image2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200.png"/><Relationship Id="rId5" Type="http://schemas.openxmlformats.org/officeDocument/2006/relationships/image" Target="../media/image35.png"/><Relationship Id="rId10" Type="http://schemas.openxmlformats.org/officeDocument/2006/relationships/image" Target="../media/image9.emf"/><Relationship Id="rId4" Type="http://schemas.openxmlformats.org/officeDocument/2006/relationships/image" Target="../media/image110.png"/><Relationship Id="rId9" Type="http://schemas.openxmlformats.org/officeDocument/2006/relationships/image" Target="../media/image180.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0.svg"/></Relationships>
</file>

<file path=ppt/slides/_rels/slide14.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 Id="rId9" Type="http://schemas.openxmlformats.org/officeDocument/2006/relationships/image" Target="../media/image400.png"/></Relationships>
</file>

<file path=ppt/slides/_rels/slide15.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microsoft.com/office/2018/10/relationships/comments" Target="../comments/modernComment_106_BDB05B5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07_87F97BDF.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png"/><Relationship Id="rId7" Type="http://schemas.openxmlformats.org/officeDocument/2006/relationships/image" Target="../media/image2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53.svg"/></Relationships>
</file>

<file path=ppt/slides/_rels/slide26.xml.rels><?xml version="1.0" encoding="UTF-8" standalone="yes"?>
<Relationships xmlns="http://schemas.openxmlformats.org/package/2006/relationships"><Relationship Id="rId8" Type="http://schemas.openxmlformats.org/officeDocument/2006/relationships/image" Target="../media/image58.emf"/><Relationship Id="rId7" Type="http://schemas.openxmlformats.org/officeDocument/2006/relationships/image" Target="../media/image57.png"/><Relationship Id="rId12" Type="http://schemas.openxmlformats.org/officeDocument/2006/relationships/image" Target="../media/image9.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0.emf"/><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openxmlformats.org/officeDocument/2006/relationships/image" Target="../media/image58.emf"/><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9.emf"/><Relationship Id="rId4" Type="http://schemas.openxmlformats.org/officeDocument/2006/relationships/image" Target="../media/image57.png"/><Relationship Id="rId9" Type="http://schemas.openxmlformats.org/officeDocument/2006/relationships/image" Target="../media/image6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692150"/>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5E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pPr marL="0" indent="0">
              <a:buNone/>
            </a:pPr>
            <a:r>
              <a:rPr lang="ja-JP" altLang="en-US" sz="2000" dirty="0"/>
              <a:t>成果</a:t>
            </a:r>
          </a:p>
          <a:p>
            <a:r>
              <a:rPr lang="en-US" altLang="ja-JP" sz="2000" dirty="0"/>
              <a:t>BCDR</a:t>
            </a:r>
            <a:r>
              <a:rPr lang="ja-JP" altLang="en-US" sz="2000" dirty="0"/>
              <a:t>法により</a:t>
            </a:r>
            <a:r>
              <a:rPr lang="en-US" altLang="ja-JP" sz="2000" dirty="0"/>
              <a:t>MEGTRON6</a:t>
            </a:r>
            <a:r>
              <a:rPr lang="ja-JP" altLang="en-US" sz="2000" dirty="0"/>
              <a:t>の導電率を測定</a:t>
            </a:r>
          </a:p>
          <a:p>
            <a:r>
              <a:rPr lang="ja-JP" altLang="en-US" sz="2000" dirty="0"/>
              <a:t>導電率から減衰定数を計算</a:t>
            </a:r>
          </a:p>
          <a:p>
            <a:r>
              <a:rPr lang="ja-JP" altLang="en-US" sz="2000" dirty="0"/>
              <a:t>高周波で従来モデルとの顕著な乖離を発見</a:t>
            </a:r>
          </a:p>
          <a:p>
            <a:endParaRPr lang="ja-JP" altLang="en-US" sz="2000" dirty="0"/>
          </a:p>
          <a:p>
            <a:r>
              <a:rPr lang="ja-JP" altLang="en-US" sz="2000" dirty="0"/>
              <a:t>課題：</a:t>
            </a:r>
          </a:p>
          <a:p>
            <a:r>
              <a:rPr lang="ja-JP" altLang="en-US" sz="2000" dirty="0"/>
              <a:t>測定結果の妥当性を</a:t>
            </a:r>
            <a:r>
              <a:rPr lang="en-US" altLang="ja-JP" sz="2000" dirty="0"/>
              <a:t>FDTD</a:t>
            </a:r>
            <a:r>
              <a:rPr lang="ja-JP" altLang="en-US" sz="2000" dirty="0"/>
              <a:t>解析で検証が必要</a:t>
            </a:r>
          </a:p>
        </p:txBody>
      </p:sp>
    </p:spTree>
    <p:extLst>
      <p:ext uri="{BB962C8B-B14F-4D97-AF65-F5344CB8AC3E}">
        <p14:creationId xmlns:p14="http://schemas.microsoft.com/office/powerpoint/2010/main" val="1365090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598273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show="0">
  <p:cSld>
    <p:spTree>
      <p:nvGrpSpPr>
        <p:cNvPr id="1" name="">
          <a:extLst>
            <a:ext uri="{FF2B5EF4-FFF2-40B4-BE49-F238E27FC236}">
              <a16:creationId xmlns:a16="http://schemas.microsoft.com/office/drawing/2014/main" id="{FBF9494C-F44E-8E43-7667-72FCBD2EB3A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71FC3D7-FC51-0044-CC41-64A302614C74}"/>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7C948430-8589-E854-C19F-367D65569B50}"/>
              </a:ext>
            </a:extLst>
          </p:cNvPr>
          <p:cNvSpPr/>
          <p:nvPr/>
        </p:nvSpPr>
        <p:spPr>
          <a:xfrm>
            <a:off x="472966" y="1019133"/>
            <a:ext cx="4099034"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8F715BD4-C7ED-5930-3D95-FF56291C9E6E}"/>
              </a:ext>
            </a:extLst>
          </p:cNvPr>
          <p:cNvSpPr/>
          <p:nvPr/>
        </p:nvSpPr>
        <p:spPr>
          <a:xfrm>
            <a:off x="472964" y="989817"/>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6" name="図 5" descr="グラフ, ヒストグラム&#10;&#10;自動的に生成された説明">
            <a:extLst>
              <a:ext uri="{FF2B5EF4-FFF2-40B4-BE49-F238E27FC236}">
                <a16:creationId xmlns:a16="http://schemas.microsoft.com/office/drawing/2014/main" id="{DD888FAE-6632-2904-803C-0B4C30007589}"/>
              </a:ext>
            </a:extLst>
          </p:cNvPr>
          <p:cNvPicPr>
            <a:picLocks noChangeAspect="1"/>
          </p:cNvPicPr>
          <p:nvPr/>
        </p:nvPicPr>
        <p:blipFill rotWithShape="1">
          <a:blip r:embed="rId3">
            <a:extLst>
              <a:ext uri="{28A0092B-C50C-407E-A947-70E740481C1C}">
                <a14:useLocalDpi xmlns:a14="http://schemas.microsoft.com/office/drawing/2010/main" val="0"/>
              </a:ext>
            </a:extLst>
          </a:blip>
          <a:srcRect l="5387" t="5261" r="4785" b="13939"/>
          <a:stretch/>
        </p:blipFill>
        <p:spPr bwMode="auto">
          <a:xfrm>
            <a:off x="4793732" y="2753339"/>
            <a:ext cx="4025562" cy="2399072"/>
          </a:xfrm>
          <a:prstGeom prst="rect">
            <a:avLst/>
          </a:prstGeom>
          <a:ln>
            <a:noFill/>
          </a:ln>
          <a:extLst>
            <a:ext uri="{53640926-AAD7-44D8-BBD7-CCE9431645EC}">
              <a14:shadowObscured xmlns:a14="http://schemas.microsoft.com/office/drawing/2010/main"/>
            </a:ext>
          </a:extLst>
        </p:spPr>
      </p:pic>
      <p:sp>
        <p:nvSpPr>
          <p:cNvPr id="12" name="角丸四角形 20">
            <a:extLst>
              <a:ext uri="{FF2B5EF4-FFF2-40B4-BE49-F238E27FC236}">
                <a16:creationId xmlns:a16="http://schemas.microsoft.com/office/drawing/2014/main" id="{35FF7B4B-C2AA-D670-E2DD-74B00F4AB2AC}"/>
              </a:ext>
            </a:extLst>
          </p:cNvPr>
          <p:cNvSpPr/>
          <p:nvPr/>
        </p:nvSpPr>
        <p:spPr>
          <a:xfrm>
            <a:off x="4793732" y="1043200"/>
            <a:ext cx="4025562" cy="5165928"/>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charset="2"/>
              <a:buChar char="n"/>
            </a:pPr>
            <a:r>
              <a:rPr kumimoji="1" lang="ja-JP" altLang="en-US" sz="2000" dirty="0">
                <a:solidFill>
                  <a:schemeClr val="tx1"/>
                </a:solidFill>
              </a:rPr>
              <a:t>共振周波数</a:t>
            </a:r>
            <a:r>
              <a:rPr lang="ja-JP" altLang="en-US" sz="2000" dirty="0">
                <a:solidFill>
                  <a:schemeClr val="tx1"/>
                </a:solidFill>
              </a:rPr>
              <a:t>𝑓</a:t>
            </a:r>
            <a:r>
              <a:rPr lang="ja-JP" altLang="en-US" sz="2000" baseline="-25000" dirty="0">
                <a:solidFill>
                  <a:schemeClr val="tx1"/>
                </a:solidFill>
              </a:rPr>
              <a:t>𝑟</a:t>
            </a:r>
            <a:r>
              <a:rPr kumimoji="1" lang="ja-JP" altLang="en-US" sz="2000" dirty="0">
                <a:solidFill>
                  <a:schemeClr val="tx1"/>
                </a:solidFill>
              </a:rPr>
              <a:t>と信号の共振の鋭さの程度を表す</a:t>
            </a:r>
            <a:r>
              <a:rPr lang="en-US" altLang="ja-JP" sz="2000" dirty="0">
                <a:solidFill>
                  <a:schemeClr val="tx1"/>
                </a:solidFill>
              </a:rPr>
              <a:t>Q</a:t>
            </a:r>
            <a:r>
              <a:rPr lang="ja-JP" altLang="en-US" sz="2000" dirty="0">
                <a:solidFill>
                  <a:schemeClr val="tx1"/>
                </a:solidFill>
              </a:rPr>
              <a:t>値を測定</a:t>
            </a: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r>
              <a:rPr lang="en-US" altLang="ja-JP" sz="2000" dirty="0">
                <a:solidFill>
                  <a:schemeClr val="tx1"/>
                </a:solidFill>
              </a:rPr>
              <a:t>Q</a:t>
            </a:r>
            <a:r>
              <a:rPr lang="ja-JP" altLang="en-US" sz="2000" dirty="0">
                <a:solidFill>
                  <a:schemeClr val="tx1"/>
                </a:solidFill>
              </a:rPr>
              <a:t>値が高い（ピークが高くて細い）ほど損失が小さい</a:t>
            </a:r>
            <a:endParaRPr lang="en-US" altLang="ja-JP" sz="2000" dirty="0">
              <a:solidFill>
                <a:schemeClr val="tx1"/>
              </a:solidFill>
            </a:endParaRPr>
          </a:p>
          <a:p>
            <a:endParaRPr kumimoji="1" lang="en-US" altLang="ja-JP" dirty="0">
              <a:solidFill>
                <a:schemeClr val="tx1"/>
              </a:solidFill>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22929E2-694E-74A5-5CC7-800ACC4A94E8}"/>
                  </a:ext>
                </a:extLst>
              </p:cNvPr>
              <p:cNvSpPr txBox="1"/>
              <p:nvPr/>
            </p:nvSpPr>
            <p:spPr>
              <a:xfrm>
                <a:off x="5100872" y="1524649"/>
                <a:ext cx="4025562" cy="860428"/>
              </a:xfrm>
              <a:prstGeom prst="rect">
                <a:avLst/>
              </a:prstGeom>
              <a:noFill/>
            </p:spPr>
            <p:txBody>
              <a:bodyPr wrap="square" lIns="0" tIns="0" rIns="0" bIns="0" rtlCol="0">
                <a:spAutoFit/>
              </a:bodyPr>
              <a:lstStyle/>
              <a:p>
                <a:pPr>
                  <a:lnSpc>
                    <a:spcPct val="150000"/>
                  </a:lnSpc>
                  <a:tabLst>
                    <a:tab pos="2603500" algn="l"/>
                  </a:tabLst>
                </a:pPr>
                <a14:m>
                  <m:oMathPara xmlns:m="http://schemas.openxmlformats.org/officeDocument/2006/math">
                    <m:oMathParaPr>
                      <m:jc m:val="left"/>
                    </m:oMathParaPr>
                    <m:oMath xmlns:m="http://schemas.openxmlformats.org/officeDocument/2006/math">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dirty="0" smtClean="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1</m:t>
                          </m:r>
                        </m:sub>
                      </m:sSub>
                      <m:r>
                        <a:rPr lang="en-US" altLang="ja-JP" i="1"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smtClean="0">
                                  <a:latin typeface="XITS Math" panose="02000503000000000000" pitchFamily="50" charset="0"/>
                                  <a:ea typeface="XITS Math" panose="02000503000000000000" pitchFamily="50" charset="0"/>
                                  <a:cs typeface="XITS Math" panose="02000503000000000000" pitchFamily="50" charset="0"/>
                                </a:rPr>
                                <m:t>𝑓</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𝑟</m:t>
                              </m:r>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num>
                        <m:den>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ja-JP" altLang="en-US" b="0" i="1" smtClean="0">
                                  <a:latin typeface="XITS Math" panose="02000503000000000000" pitchFamily="50" charset="0"/>
                                  <a:ea typeface="XITS Math" panose="02000503000000000000" pitchFamily="50" charset="0"/>
                                  <a:cs typeface="XITS Math" panose="02000503000000000000" pitchFamily="50" charset="0"/>
                                </a:rPr>
                                <m:t>𝜔</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2</m:t>
                          </m:r>
                        </m:sub>
                      </m:sSub>
                      <m:r>
                        <a:rPr lang="en-US" altLang="ja-JP" i="1">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XITS Math" panose="02000503000000000000" pitchFamily="50" charset="0"/>
                                  <a:ea typeface="XITS Math" panose="02000503000000000000" pitchFamily="50" charset="0"/>
                                  <a:cs typeface="XITS Math" panose="02000503000000000000" pitchFamily="50" charset="0"/>
                                </a:rPr>
                                <m:t>𝑓</m:t>
                              </m:r>
                            </m:e>
                            <m:sub>
                              <m:r>
                                <a:rPr lang="en-US" altLang="ja-JP" i="1">
                                  <a:latin typeface="XITS Math" panose="02000503000000000000" pitchFamily="50" charset="0"/>
                                  <a:ea typeface="XITS Math" panose="02000503000000000000" pitchFamily="50" charset="0"/>
                                  <a:cs typeface="XITS Math" panose="02000503000000000000" pitchFamily="50" charset="0"/>
                                </a:rPr>
                                <m:t>𝑟</m:t>
                              </m:r>
                              <m:r>
                                <a:rPr lang="en-US" altLang="ja-JP" i="1">
                                  <a:latin typeface="XITS Math" panose="02000503000000000000" pitchFamily="50" charset="0"/>
                                  <a:ea typeface="XITS Math" panose="02000503000000000000" pitchFamily="50" charset="0"/>
                                  <a:cs typeface="XITS Math" panose="02000503000000000000" pitchFamily="50" charset="0"/>
                                </a:rPr>
                                <m:t>2</m:t>
                              </m:r>
                            </m:sub>
                          </m:sSub>
                        </m:num>
                        <m:den>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ja-JP" altLang="en-US" i="1">
                                  <a:latin typeface="XITS Math" panose="02000503000000000000" pitchFamily="50" charset="0"/>
                                  <a:ea typeface="XITS Math" panose="02000503000000000000" pitchFamily="50" charset="0"/>
                                  <a:cs typeface="XITS Math" panose="02000503000000000000" pitchFamily="50" charset="0"/>
                                </a:rPr>
                                <m:t>𝜔</m:t>
                              </m:r>
                            </m:e>
                            <m:sub>
                              <m:r>
                                <a:rPr lang="en-US" altLang="ja-JP" i="1">
                                  <a:latin typeface="XITS Math" panose="02000503000000000000" pitchFamily="50" charset="0"/>
                                  <a:ea typeface="XITS Math" panose="02000503000000000000" pitchFamily="50" charset="0"/>
                                  <a:cs typeface="XITS Math" panose="02000503000000000000" pitchFamily="50" charset="0"/>
                                </a:rPr>
                                <m:t>2</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 </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0</m:t>
                              </m:r>
                            </m:sub>
                          </m:sSub>
                        </m:den>
                      </m:f>
                      <m:r>
                        <a:rPr lang="en-US" altLang="ja-JP" i="1" kern="10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𝑐</m:t>
                              </m:r>
                            </m:sub>
                          </m:sSub>
                        </m:den>
                      </m:f>
                      <m:r>
                        <a:rPr lang="en-US" altLang="ja-JP" b="0" i="1" kern="100"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𝑑</m:t>
                              </m:r>
                            </m:sub>
                          </m:sSub>
                        </m:den>
                      </m:f>
                    </m:oMath>
                  </m:oMathPara>
                </a14:m>
                <a:endParaRPr kumimoji="1" lang="ja-JP" altLang="en-US" dirty="0">
                  <a:latin typeface="XITS Math" panose="02000503000000000000" pitchFamily="50" charset="0"/>
                  <a:cs typeface="XITS Math" panose="02000503000000000000" pitchFamily="50" charset="0"/>
                </a:endParaRPr>
              </a:p>
            </p:txBody>
          </p:sp>
        </mc:Choice>
        <mc:Fallback xmlns="">
          <p:sp>
            <p:nvSpPr>
              <p:cNvPr id="14" name="テキスト ボックス 13">
                <a:extLst>
                  <a:ext uri="{FF2B5EF4-FFF2-40B4-BE49-F238E27FC236}">
                    <a16:creationId xmlns:a16="http://schemas.microsoft.com/office/drawing/2014/main" id="{D0DB2507-BA3A-3FF7-7EE5-1ED88864EBFB}"/>
                  </a:ext>
                </a:extLst>
              </p:cNvPr>
              <p:cNvSpPr txBox="1">
                <a:spLocks noRot="1" noChangeAspect="1" noMove="1" noResize="1" noEditPoints="1" noAdjustHandles="1" noChangeArrowheads="1" noChangeShapeType="1" noTextEdit="1"/>
              </p:cNvSpPr>
              <p:nvPr/>
            </p:nvSpPr>
            <p:spPr>
              <a:xfrm>
                <a:off x="5100872" y="1524649"/>
                <a:ext cx="4025562" cy="860428"/>
              </a:xfrm>
              <a:prstGeom prst="rect">
                <a:avLst/>
              </a:prstGeom>
              <a:blipFill>
                <a:blip r:embed="rId4"/>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B8A5219C-53D6-E056-EDC0-0A1D1DEB9C53}"/>
              </a:ext>
            </a:extLst>
          </p:cNvPr>
          <p:cNvGrpSpPr/>
          <p:nvPr/>
        </p:nvGrpSpPr>
        <p:grpSpPr>
          <a:xfrm>
            <a:off x="4793733" y="5117540"/>
            <a:ext cx="4025562" cy="948723"/>
            <a:chOff x="4793733" y="5117540"/>
            <a:chExt cx="4025562" cy="948723"/>
          </a:xfrm>
        </p:grpSpPr>
        <p:pic>
          <p:nvPicPr>
            <p:cNvPr id="7" name="グラフィックス 6">
              <a:extLst>
                <a:ext uri="{FF2B5EF4-FFF2-40B4-BE49-F238E27FC236}">
                  <a16:creationId xmlns:a16="http://schemas.microsoft.com/office/drawing/2014/main" id="{1CC236D5-4857-0ADB-5E02-9908B6EFB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3733" y="5117540"/>
              <a:ext cx="4025562" cy="948723"/>
            </a:xfrm>
            <a:prstGeom prst="rect">
              <a:avLst/>
            </a:prstGeom>
          </p:spPr>
        </p:pic>
        <p:sp>
          <p:nvSpPr>
            <p:cNvPr id="8" name="楕円 7">
              <a:extLst>
                <a:ext uri="{FF2B5EF4-FFF2-40B4-BE49-F238E27FC236}">
                  <a16:creationId xmlns:a16="http://schemas.microsoft.com/office/drawing/2014/main" id="{D066E7B1-3C0E-6B58-9A7F-F53AC108245B}"/>
                </a:ext>
              </a:extLst>
            </p:cNvPr>
            <p:cNvSpPr/>
            <p:nvPr/>
          </p:nvSpPr>
          <p:spPr>
            <a:xfrm>
              <a:off x="6007100" y="5334000"/>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682E6F60-4D67-63D7-7AB8-75EBB52AD846}"/>
                </a:ext>
              </a:extLst>
            </p:cNvPr>
            <p:cNvSpPr/>
            <p:nvPr/>
          </p:nvSpPr>
          <p:spPr>
            <a:xfrm>
              <a:off x="5688000" y="5382319"/>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6FEE2F74-E9E7-5639-A376-D078594DD39B}"/>
                </a:ext>
              </a:extLst>
            </p:cNvPr>
            <p:cNvSpPr/>
            <p:nvPr/>
          </p:nvSpPr>
          <p:spPr>
            <a:xfrm>
              <a:off x="6331805" y="5254942"/>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392D287F-39A1-4234-7000-D57A5DD757FA}"/>
              </a:ext>
            </a:extLst>
          </p:cNvPr>
          <p:cNvSpPr/>
          <p:nvPr/>
        </p:nvSpPr>
        <p:spPr>
          <a:xfrm>
            <a:off x="517562" y="4028454"/>
            <a:ext cx="1666874" cy="1666874"/>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extrusionH="25400">
            <a:extrusionClr>
              <a:schemeClr val="accent4">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3D14D446-6CF0-F729-3679-62F2E0FAE165}"/>
              </a:ext>
            </a:extLst>
          </p:cNvPr>
          <p:cNvSpPr/>
          <p:nvPr/>
        </p:nvSpPr>
        <p:spPr>
          <a:xfrm>
            <a:off x="986110" y="4497002"/>
            <a:ext cx="729778" cy="729778"/>
          </a:xfrm>
          <a:prstGeom prst="ellipse">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D235E589-4C26-D6F3-D525-0DA9E8070897}"/>
              </a:ext>
            </a:extLst>
          </p:cNvPr>
          <p:cNvSpPr/>
          <p:nvPr/>
        </p:nvSpPr>
        <p:spPr>
          <a:xfrm>
            <a:off x="556247" y="236257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3AA065-F43E-6072-5A19-C103284197CC}"/>
              </a:ext>
            </a:extLst>
          </p:cNvPr>
          <p:cNvSpPr/>
          <p:nvPr/>
        </p:nvSpPr>
        <p:spPr>
          <a:xfrm>
            <a:off x="986110" y="2648331"/>
            <a:ext cx="729778" cy="150259"/>
          </a:xfrm>
          <a:prstGeom prst="rect">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19669A4D-686E-FE22-DB3C-8B0D38B8C59B}"/>
              </a:ext>
            </a:extLst>
          </p:cNvPr>
          <p:cNvSpPr/>
          <p:nvPr/>
        </p:nvSpPr>
        <p:spPr>
          <a:xfrm>
            <a:off x="556247" y="293408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30691754-EEE9-5F01-D9FC-0399E08395A0}"/>
              </a:ext>
            </a:extLst>
          </p:cNvPr>
          <p:cNvSpPr txBox="1"/>
          <p:nvPr/>
        </p:nvSpPr>
        <p:spPr>
          <a:xfrm>
            <a:off x="2830267" y="2579502"/>
            <a:ext cx="146077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誘電体 例</a:t>
            </a:r>
            <a:r>
              <a:rPr kumimoji="1" lang="en-US" altLang="ja-JP" sz="1400" dirty="0">
                <a:latin typeface="メイリオ" panose="020B0604030504040204" pitchFamily="50" charset="-128"/>
                <a:ea typeface="メイリオ" panose="020B0604030504040204" pitchFamily="50" charset="-128"/>
              </a:rPr>
              <a:t>:FR4</a:t>
            </a:r>
            <a:endParaRPr kumimoji="1" lang="ja-JP" altLang="en-US" sz="1400"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EB9244A6-38DA-522C-482E-84E9AE15E1B3}"/>
              </a:ext>
            </a:extLst>
          </p:cNvPr>
          <p:cNvCxnSpPr>
            <a:cxnSpLocks/>
            <a:stCxn id="36" idx="1"/>
            <a:endCxn id="29" idx="3"/>
          </p:cNvCxnSpPr>
          <p:nvPr/>
        </p:nvCxnSpPr>
        <p:spPr>
          <a:xfrm flipH="1" flipV="1">
            <a:off x="2145751" y="2437706"/>
            <a:ext cx="684516" cy="29568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559EE4A3-8047-78D3-B75F-7E58A9C91C12}"/>
              </a:ext>
            </a:extLst>
          </p:cNvPr>
          <p:cNvCxnSpPr>
            <a:cxnSpLocks/>
            <a:stCxn id="36" idx="1"/>
            <a:endCxn id="31" idx="3"/>
          </p:cNvCxnSpPr>
          <p:nvPr/>
        </p:nvCxnSpPr>
        <p:spPr>
          <a:xfrm flipH="1">
            <a:off x="2145751" y="2733391"/>
            <a:ext cx="684516" cy="27582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BA4C7C73-A997-7B92-D0DB-28428E59D454}"/>
              </a:ext>
            </a:extLst>
          </p:cNvPr>
          <p:cNvCxnSpPr>
            <a:cxnSpLocks/>
            <a:stCxn id="36" idx="1"/>
            <a:endCxn id="21" idx="6"/>
          </p:cNvCxnSpPr>
          <p:nvPr/>
        </p:nvCxnSpPr>
        <p:spPr>
          <a:xfrm flipH="1">
            <a:off x="2184436" y="2733391"/>
            <a:ext cx="645831" cy="2128500"/>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AC0D6995-F240-2E23-9C51-D24B878BFCDF}"/>
              </a:ext>
            </a:extLst>
          </p:cNvPr>
          <p:cNvSpPr txBox="1"/>
          <p:nvPr/>
        </p:nvSpPr>
        <p:spPr>
          <a:xfrm>
            <a:off x="2830267" y="2194522"/>
            <a:ext cx="1786329"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試料 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標準銅円板</a:t>
            </a:r>
            <a:endParaRPr kumimoji="1" lang="ja-JP" altLang="en-US" sz="1400" dirty="0">
              <a:latin typeface="メイリオ" panose="020B0604030504040204" pitchFamily="50" charset="-128"/>
              <a:ea typeface="メイリオ" panose="020B0604030504040204" pitchFamily="50" charset="-128"/>
            </a:endParaRPr>
          </a:p>
        </p:txBody>
      </p:sp>
      <p:cxnSp>
        <p:nvCxnSpPr>
          <p:cNvPr id="43" name="直線矢印コネクタ 42">
            <a:extLst>
              <a:ext uri="{FF2B5EF4-FFF2-40B4-BE49-F238E27FC236}">
                <a16:creationId xmlns:a16="http://schemas.microsoft.com/office/drawing/2014/main" id="{08ED773A-8B6C-A6AB-FF2E-E6AB17E8C509}"/>
              </a:ext>
            </a:extLst>
          </p:cNvPr>
          <p:cNvCxnSpPr>
            <a:cxnSpLocks/>
            <a:stCxn id="41" idx="1"/>
            <a:endCxn id="30" idx="3"/>
          </p:cNvCxnSpPr>
          <p:nvPr/>
        </p:nvCxnSpPr>
        <p:spPr>
          <a:xfrm flipH="1">
            <a:off x="1715888" y="2348411"/>
            <a:ext cx="1114379" cy="375050"/>
          </a:xfrm>
          <a:prstGeom prst="straightConnector1">
            <a:avLst/>
          </a:prstGeom>
          <a:ln w="28575">
            <a:solidFill>
              <a:srgbClr val="FF6600"/>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563D210C-D951-8C8F-94F2-D1D10697A9BD}"/>
              </a:ext>
            </a:extLst>
          </p:cNvPr>
          <p:cNvCxnSpPr>
            <a:cxnSpLocks/>
            <a:stCxn id="41" idx="1"/>
            <a:endCxn id="23" idx="7"/>
          </p:cNvCxnSpPr>
          <p:nvPr/>
        </p:nvCxnSpPr>
        <p:spPr>
          <a:xfrm flipH="1">
            <a:off x="1609014" y="2348411"/>
            <a:ext cx="1221253" cy="2255465"/>
          </a:xfrm>
          <a:prstGeom prst="straightConnector1">
            <a:avLst/>
          </a:prstGeom>
          <a:ln w="28575">
            <a:solidFill>
              <a:srgbClr val="FF6600"/>
            </a:solidFill>
            <a:tailEnd type="triangle"/>
          </a:ln>
        </p:spPr>
        <p:style>
          <a:lnRef idx="1">
            <a:schemeClr val="accent2"/>
          </a:lnRef>
          <a:fillRef idx="0">
            <a:schemeClr val="accent2"/>
          </a:fillRef>
          <a:effectRef idx="0">
            <a:schemeClr val="accent2"/>
          </a:effectRef>
          <a:fontRef idx="minor">
            <a:schemeClr val="tx1"/>
          </a:fontRef>
        </p:style>
      </p:cxnSp>
      <p:sp>
        <p:nvSpPr>
          <p:cNvPr id="66" name="テキスト ボックス 65">
            <a:extLst>
              <a:ext uri="{FF2B5EF4-FFF2-40B4-BE49-F238E27FC236}">
                <a16:creationId xmlns:a16="http://schemas.microsoft.com/office/drawing/2014/main" id="{AA4908A6-1976-0FE7-F560-7C0AFC72A487}"/>
              </a:ext>
            </a:extLst>
          </p:cNvPr>
          <p:cNvSpPr txBox="1"/>
          <p:nvPr/>
        </p:nvSpPr>
        <p:spPr>
          <a:xfrm>
            <a:off x="2652985" y="2993294"/>
            <a:ext cx="1963612"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誘電体と試料を</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電極で挟む</a:t>
            </a:r>
            <a:endParaRPr kumimoji="1" lang="en-US" altLang="ja-JP" sz="1400" dirty="0">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AE2DCDFB-DA0B-D04A-6AF8-ECCCDFE48CFF}"/>
              </a:ext>
            </a:extLst>
          </p:cNvPr>
          <p:cNvSpPr txBox="1"/>
          <p:nvPr/>
        </p:nvSpPr>
        <p:spPr>
          <a:xfrm>
            <a:off x="2830267" y="1809541"/>
            <a:ext cx="1786329"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円板電極</a:t>
            </a:r>
          </a:p>
        </p:txBody>
      </p:sp>
      <p:grpSp>
        <p:nvGrpSpPr>
          <p:cNvPr id="74" name="グループ化 73">
            <a:extLst>
              <a:ext uri="{FF2B5EF4-FFF2-40B4-BE49-F238E27FC236}">
                <a16:creationId xmlns:a16="http://schemas.microsoft.com/office/drawing/2014/main" id="{4B31A7B9-4BC2-AA29-B897-22E2C6AF7FCD}"/>
              </a:ext>
            </a:extLst>
          </p:cNvPr>
          <p:cNvGrpSpPr/>
          <p:nvPr/>
        </p:nvGrpSpPr>
        <p:grpSpPr>
          <a:xfrm>
            <a:off x="517562" y="1553965"/>
            <a:ext cx="1666875" cy="673115"/>
            <a:chOff x="531271" y="1524649"/>
            <a:chExt cx="1666875" cy="673115"/>
          </a:xfrm>
        </p:grpSpPr>
        <p:pic>
          <p:nvPicPr>
            <p:cNvPr id="19" name="グラフィックス 18">
              <a:extLst>
                <a:ext uri="{FF2B5EF4-FFF2-40B4-BE49-F238E27FC236}">
                  <a16:creationId xmlns:a16="http://schemas.microsoft.com/office/drawing/2014/main" id="{903D4557-C82E-D002-1F0E-DD95C3BD18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271" y="1524649"/>
              <a:ext cx="1666875" cy="673115"/>
            </a:xfrm>
            <a:prstGeom prst="rect">
              <a:avLst/>
            </a:prstGeom>
          </p:spPr>
        </p:pic>
        <p:sp>
          <p:nvSpPr>
            <p:cNvPr id="73" name="正方形/長方形 72">
              <a:extLst>
                <a:ext uri="{FF2B5EF4-FFF2-40B4-BE49-F238E27FC236}">
                  <a16:creationId xmlns:a16="http://schemas.microsoft.com/office/drawing/2014/main" id="{83053C74-42A9-8A63-5BCD-AD5FCFC9B3C4}"/>
                </a:ext>
              </a:extLst>
            </p:cNvPr>
            <p:cNvSpPr/>
            <p:nvPr/>
          </p:nvSpPr>
          <p:spPr>
            <a:xfrm>
              <a:off x="1811867" y="2055285"/>
              <a:ext cx="386278" cy="13856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76" name="直線矢印コネクタ 75">
            <a:extLst>
              <a:ext uri="{FF2B5EF4-FFF2-40B4-BE49-F238E27FC236}">
                <a16:creationId xmlns:a16="http://schemas.microsoft.com/office/drawing/2014/main" id="{41F4698B-8009-4684-A06F-E98FC8EBDA49}"/>
              </a:ext>
            </a:extLst>
          </p:cNvPr>
          <p:cNvCxnSpPr>
            <a:cxnSpLocks/>
            <a:stCxn id="69" idx="1"/>
            <a:endCxn id="73" idx="3"/>
          </p:cNvCxnSpPr>
          <p:nvPr/>
        </p:nvCxnSpPr>
        <p:spPr>
          <a:xfrm flipH="1">
            <a:off x="2184436" y="1963430"/>
            <a:ext cx="645831" cy="19045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1DB398D5-7F32-7506-BB1F-B61F51634290}"/>
              </a:ext>
            </a:extLst>
          </p:cNvPr>
          <p:cNvGrpSpPr/>
          <p:nvPr/>
        </p:nvGrpSpPr>
        <p:grpSpPr>
          <a:xfrm>
            <a:off x="517562" y="3219842"/>
            <a:ext cx="1666875" cy="673115"/>
            <a:chOff x="531271" y="3190526"/>
            <a:chExt cx="1666875" cy="673115"/>
          </a:xfrm>
        </p:grpSpPr>
        <p:pic>
          <p:nvPicPr>
            <p:cNvPr id="20" name="グラフィックス 19">
              <a:extLst>
                <a:ext uri="{FF2B5EF4-FFF2-40B4-BE49-F238E27FC236}">
                  <a16:creationId xmlns:a16="http://schemas.microsoft.com/office/drawing/2014/main" id="{F17E1BDF-B0DA-B329-83C1-5D1518B5C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531271" y="3190526"/>
              <a:ext cx="1666875" cy="673115"/>
            </a:xfrm>
            <a:prstGeom prst="rect">
              <a:avLst/>
            </a:prstGeom>
          </p:spPr>
        </p:pic>
        <p:sp>
          <p:nvSpPr>
            <p:cNvPr id="77" name="正方形/長方形 76">
              <a:extLst>
                <a:ext uri="{FF2B5EF4-FFF2-40B4-BE49-F238E27FC236}">
                  <a16:creationId xmlns:a16="http://schemas.microsoft.com/office/drawing/2014/main" id="{7D5370B1-9668-AB45-B42A-FD8ACCA42000}"/>
                </a:ext>
              </a:extLst>
            </p:cNvPr>
            <p:cNvSpPr/>
            <p:nvPr/>
          </p:nvSpPr>
          <p:spPr>
            <a:xfrm>
              <a:off x="1811867" y="3193487"/>
              <a:ext cx="386278" cy="15507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83" name="直線矢印コネクタ 82">
            <a:extLst>
              <a:ext uri="{FF2B5EF4-FFF2-40B4-BE49-F238E27FC236}">
                <a16:creationId xmlns:a16="http://schemas.microsoft.com/office/drawing/2014/main" id="{BA58F769-A956-225E-49AF-5819F5F162C9}"/>
              </a:ext>
            </a:extLst>
          </p:cNvPr>
          <p:cNvCxnSpPr>
            <a:cxnSpLocks/>
            <a:stCxn id="69" idx="1"/>
            <a:endCxn id="77" idx="3"/>
          </p:cNvCxnSpPr>
          <p:nvPr/>
        </p:nvCxnSpPr>
        <p:spPr>
          <a:xfrm flipH="1">
            <a:off x="2184436" y="1963430"/>
            <a:ext cx="645831" cy="13369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67E71663-C02A-1218-F0A4-3CA3C86001C8}"/>
              </a:ext>
            </a:extLst>
          </p:cNvPr>
          <p:cNvSpPr txBox="1"/>
          <p:nvPr/>
        </p:nvSpPr>
        <p:spPr>
          <a:xfrm>
            <a:off x="2652985" y="3625742"/>
            <a:ext cx="1963612" cy="578882"/>
          </a:xfrm>
          <a:prstGeom prst="roundRect">
            <a:avLst/>
          </a:prstGeom>
          <a:noFill/>
          <a:ln>
            <a:solidFill>
              <a:schemeClr val="tx1"/>
            </a:solidFill>
          </a:ln>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電極に高周波信号を</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印加する</a:t>
            </a:r>
            <a:endParaRPr kumimoji="1" lang="en-US" altLang="ja-JP" sz="1400" dirty="0">
              <a:latin typeface="メイリオ" panose="020B0604030504040204" pitchFamily="50" charset="-128"/>
              <a:ea typeface="メイリオ" panose="020B0604030504040204" pitchFamily="50" charset="-128"/>
            </a:endParaRPr>
          </a:p>
        </p:txBody>
      </p:sp>
      <p:sp>
        <p:nvSpPr>
          <p:cNvPr id="92" name="テキスト ボックス 91">
            <a:extLst>
              <a:ext uri="{FF2B5EF4-FFF2-40B4-BE49-F238E27FC236}">
                <a16:creationId xmlns:a16="http://schemas.microsoft.com/office/drawing/2014/main" id="{BE844C57-3C24-2D99-8041-BE7712D5D631}"/>
              </a:ext>
            </a:extLst>
          </p:cNvPr>
          <p:cNvSpPr txBox="1"/>
          <p:nvPr/>
        </p:nvSpPr>
        <p:spPr>
          <a:xfrm>
            <a:off x="2830267" y="4258190"/>
            <a:ext cx="1786329" cy="340519"/>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パラメータを計算</a:t>
            </a:r>
            <a:endParaRPr lang="en-US" altLang="ja-JP" sz="1400" dirty="0">
              <a:latin typeface="メイリオ" panose="020B0604030504040204" pitchFamily="50" charset="-128"/>
              <a:ea typeface="メイリオ" panose="020B0604030504040204" pitchFamily="50" charset="-128"/>
            </a:endParaRPr>
          </a:p>
        </p:txBody>
      </p:sp>
      <p:sp>
        <p:nvSpPr>
          <p:cNvPr id="93" name="テキスト ボックス 92">
            <a:extLst>
              <a:ext uri="{FF2B5EF4-FFF2-40B4-BE49-F238E27FC236}">
                <a16:creationId xmlns:a16="http://schemas.microsoft.com/office/drawing/2014/main" id="{31D7C5A7-DC27-1E12-A5AC-6E57B0D9BC29}"/>
              </a:ext>
            </a:extLst>
          </p:cNvPr>
          <p:cNvSpPr txBox="1"/>
          <p:nvPr/>
        </p:nvSpPr>
        <p:spPr>
          <a:xfrm>
            <a:off x="2314401" y="5656245"/>
            <a:ext cx="2165579"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共振周波数，</a:t>
            </a:r>
            <a:r>
              <a:rPr lang="en-US" altLang="ja-JP" sz="1400" dirty="0">
                <a:latin typeface="メイリオ" panose="020B0604030504040204" pitchFamily="50" charset="-128"/>
                <a:ea typeface="メイリオ" panose="020B0604030504040204" pitchFamily="50" charset="-128"/>
              </a:rPr>
              <a:t>Q</a:t>
            </a:r>
            <a:r>
              <a:rPr lang="ja-JP" altLang="en-US" sz="1400" dirty="0">
                <a:latin typeface="メイリオ" panose="020B0604030504040204" pitchFamily="50" charset="-128"/>
                <a:ea typeface="メイリオ" panose="020B0604030504040204" pitchFamily="50" charset="-128"/>
              </a:rPr>
              <a:t>値から</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誘電率，導電率を算出</a:t>
            </a:r>
            <a:endParaRPr lang="en-US" altLang="ja-JP" sz="1400" dirty="0">
              <a:latin typeface="メイリオ" panose="020B0604030504040204" pitchFamily="50" charset="-128"/>
              <a:ea typeface="メイリオ" panose="020B0604030504040204" pitchFamily="50" charset="-128"/>
            </a:endParaRPr>
          </a:p>
        </p:txBody>
      </p:sp>
      <p:cxnSp>
        <p:nvCxnSpPr>
          <p:cNvPr id="87" name="直線矢印コネクタ 86">
            <a:extLst>
              <a:ext uri="{FF2B5EF4-FFF2-40B4-BE49-F238E27FC236}">
                <a16:creationId xmlns:a16="http://schemas.microsoft.com/office/drawing/2014/main" id="{48335705-E6CB-EE1C-5B64-FE7880BD17F1}"/>
              </a:ext>
            </a:extLst>
          </p:cNvPr>
          <p:cNvCxnSpPr>
            <a:cxnSpLocks/>
          </p:cNvCxnSpPr>
          <p:nvPr/>
        </p:nvCxnSpPr>
        <p:spPr>
          <a:xfrm>
            <a:off x="1046435"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テキスト ボックス 87">
            <a:extLst>
              <a:ext uri="{FF2B5EF4-FFF2-40B4-BE49-F238E27FC236}">
                <a16:creationId xmlns:a16="http://schemas.microsoft.com/office/drawing/2014/main" id="{8E18CDD3-EFBC-7FDA-BC46-E0EC38E2180A}"/>
              </a:ext>
            </a:extLst>
          </p:cNvPr>
          <p:cNvSpPr txBox="1"/>
          <p:nvPr/>
        </p:nvSpPr>
        <p:spPr>
          <a:xfrm>
            <a:off x="563409" y="1893890"/>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a1</a:t>
            </a:r>
            <a:endParaRPr kumimoji="1" lang="ja-JP" altLang="en-US" sz="1600" dirty="0">
              <a:latin typeface="メイリオ" panose="020B0604030504040204" pitchFamily="50" charset="-128"/>
              <a:ea typeface="メイリオ" panose="020B0604030504040204" pitchFamily="50" charset="-128"/>
            </a:endParaRPr>
          </a:p>
        </p:txBody>
      </p:sp>
      <p:cxnSp>
        <p:nvCxnSpPr>
          <p:cNvPr id="89" name="直線矢印コネクタ 88">
            <a:extLst>
              <a:ext uri="{FF2B5EF4-FFF2-40B4-BE49-F238E27FC236}">
                <a16:creationId xmlns:a16="http://schemas.microsoft.com/office/drawing/2014/main" id="{0AA2E13C-D4ED-3070-66A1-EF9EEFEDE4AD}"/>
              </a:ext>
            </a:extLst>
          </p:cNvPr>
          <p:cNvCxnSpPr>
            <a:cxnSpLocks/>
          </p:cNvCxnSpPr>
          <p:nvPr/>
        </p:nvCxnSpPr>
        <p:spPr>
          <a:xfrm>
            <a:off x="1046435"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0" name="テキスト ボックス 89">
            <a:extLst>
              <a:ext uri="{FF2B5EF4-FFF2-40B4-BE49-F238E27FC236}">
                <a16:creationId xmlns:a16="http://schemas.microsoft.com/office/drawing/2014/main" id="{301233AE-54D4-A1C7-65A4-EB2A1117A755}"/>
              </a:ext>
            </a:extLst>
          </p:cNvPr>
          <p:cNvSpPr txBox="1"/>
          <p:nvPr/>
        </p:nvSpPr>
        <p:spPr>
          <a:xfrm>
            <a:off x="563409" y="3192009"/>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b2</a:t>
            </a:r>
            <a:endParaRPr kumimoji="1" lang="ja-JP" altLang="en-US" sz="1600" dirty="0">
              <a:latin typeface="メイリオ" panose="020B0604030504040204" pitchFamily="50" charset="-128"/>
              <a:ea typeface="メイリオ" panose="020B0604030504040204" pitchFamily="50" charset="-128"/>
            </a:endParaRPr>
          </a:p>
        </p:txBody>
      </p:sp>
      <p:cxnSp>
        <p:nvCxnSpPr>
          <p:cNvPr id="94" name="直線矢印コネクタ 93">
            <a:extLst>
              <a:ext uri="{FF2B5EF4-FFF2-40B4-BE49-F238E27FC236}">
                <a16:creationId xmlns:a16="http://schemas.microsoft.com/office/drawing/2014/main" id="{6E2D3503-78F6-6A3F-5C96-5F010F2E4068}"/>
              </a:ext>
            </a:extLst>
          </p:cNvPr>
          <p:cNvCxnSpPr>
            <a:cxnSpLocks/>
          </p:cNvCxnSpPr>
          <p:nvPr/>
        </p:nvCxnSpPr>
        <p:spPr>
          <a:xfrm flipV="1">
            <a:off x="1648980"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5" name="テキスト ボックス 94">
            <a:extLst>
              <a:ext uri="{FF2B5EF4-FFF2-40B4-BE49-F238E27FC236}">
                <a16:creationId xmlns:a16="http://schemas.microsoft.com/office/drawing/2014/main" id="{C3791C00-88C2-14AB-3116-8A0CE83BA1DA}"/>
              </a:ext>
            </a:extLst>
          </p:cNvPr>
          <p:cNvSpPr txBox="1"/>
          <p:nvPr/>
        </p:nvSpPr>
        <p:spPr>
          <a:xfrm>
            <a:off x="1691798" y="1893890"/>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b</a:t>
            </a:r>
            <a:r>
              <a:rPr kumimoji="1" lang="en-US" altLang="ja-JP" sz="1600" dirty="0">
                <a:latin typeface="メイリオ" panose="020B0604030504040204" pitchFamily="50" charset="-128"/>
                <a:ea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endParaRPr>
          </a:p>
        </p:txBody>
      </p:sp>
      <p:cxnSp>
        <p:nvCxnSpPr>
          <p:cNvPr id="96" name="直線矢印コネクタ 95">
            <a:extLst>
              <a:ext uri="{FF2B5EF4-FFF2-40B4-BE49-F238E27FC236}">
                <a16:creationId xmlns:a16="http://schemas.microsoft.com/office/drawing/2014/main" id="{026CB8A1-7BA2-5503-EED6-AF28BB36A2EF}"/>
              </a:ext>
            </a:extLst>
          </p:cNvPr>
          <p:cNvCxnSpPr>
            <a:cxnSpLocks/>
          </p:cNvCxnSpPr>
          <p:nvPr/>
        </p:nvCxnSpPr>
        <p:spPr>
          <a:xfrm flipV="1">
            <a:off x="1648980"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テキスト ボックス 96">
            <a:extLst>
              <a:ext uri="{FF2B5EF4-FFF2-40B4-BE49-F238E27FC236}">
                <a16:creationId xmlns:a16="http://schemas.microsoft.com/office/drawing/2014/main" id="{C56307C7-FDC6-B368-7BB1-1583EA2A8763}"/>
              </a:ext>
            </a:extLst>
          </p:cNvPr>
          <p:cNvSpPr txBox="1"/>
          <p:nvPr/>
        </p:nvSpPr>
        <p:spPr>
          <a:xfrm>
            <a:off x="1691799" y="3192009"/>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a</a:t>
            </a:r>
            <a:r>
              <a:rPr kumimoji="1" lang="en-US" altLang="ja-JP" sz="1600" dirty="0">
                <a:latin typeface="メイリオ" panose="020B0604030504040204" pitchFamily="50" charset="-128"/>
                <a:ea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2A662389-5A61-2B93-6A84-EF5B06C0748E}"/>
                  </a:ext>
                </a:extLst>
              </p:cNvPr>
              <p:cNvSpPr txBox="1"/>
              <p:nvPr/>
            </p:nvSpPr>
            <p:spPr>
              <a:xfrm>
                <a:off x="2300692" y="4652275"/>
                <a:ext cx="2296284" cy="950403"/>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パラメータは</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透過</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b="0" i="1" smtClean="0">
                            <a:latin typeface="Cambria Math" panose="02040503050406030204" pitchFamily="18" charset="0"/>
                            <a:ea typeface="メイリオ" panose="020B0604030504040204" pitchFamily="50" charset="-128"/>
                          </a:rPr>
                        </m:ctrlPr>
                      </m:fPr>
                      <m:num>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1</m:t>
                            </m:r>
                          </m:sub>
                        </m:sSub>
                      </m:den>
                    </m:f>
                  </m:oMath>
                </a14:m>
                <a:r>
                  <a:rPr lang="en-US" altLang="ja-JP" sz="1400" dirty="0">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，反射</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i="1">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i="1">
                                <a:latin typeface="Cambria Math" panose="02040503050406030204" pitchFamily="18" charset="0"/>
                                <a:ea typeface="メイリオ" panose="020B0604030504040204" pitchFamily="50" charset="-128"/>
                              </a:rPr>
                              <m:t>1</m:t>
                            </m:r>
                          </m:sub>
                        </m:sSub>
                      </m:den>
                    </m:f>
                  </m:oMath>
                </a14:m>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 )</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特性がある</a:t>
                </a:r>
                <a:endParaRPr lang="en-US" altLang="ja-JP" sz="1400" dirty="0">
                  <a:latin typeface="メイリオ" panose="020B0604030504040204" pitchFamily="50" charset="-128"/>
                  <a:ea typeface="メイリオ" panose="020B0604030504040204" pitchFamily="50" charset="-128"/>
                </a:endParaRPr>
              </a:p>
            </p:txBody>
          </p:sp>
        </mc:Choice>
        <mc:Fallback xmlns="">
          <p:sp>
            <p:nvSpPr>
              <p:cNvPr id="98" name="テキスト ボックス 97">
                <a:extLst>
                  <a:ext uri="{FF2B5EF4-FFF2-40B4-BE49-F238E27FC236}">
                    <a16:creationId xmlns:a16="http://schemas.microsoft.com/office/drawing/2014/main" id="{D4BE2D4C-381D-A0E0-0CC4-AA372CD12C5E}"/>
                  </a:ext>
                </a:extLst>
              </p:cNvPr>
              <p:cNvSpPr txBox="1">
                <a:spLocks noRot="1" noChangeAspect="1" noMove="1" noResize="1" noEditPoints="1" noAdjustHandles="1" noChangeArrowheads="1" noChangeShapeType="1" noTextEdit="1"/>
              </p:cNvSpPr>
              <p:nvPr/>
            </p:nvSpPr>
            <p:spPr>
              <a:xfrm>
                <a:off x="2300692" y="4652275"/>
                <a:ext cx="2296284" cy="950403"/>
              </a:xfrm>
              <a:prstGeom prst="roundRect">
                <a:avLst/>
              </a:prstGeom>
              <a:blipFill>
                <a:blip r:embed="rId9"/>
                <a:stretch>
                  <a:fillRect/>
                </a:stretch>
              </a:blipFill>
              <a:ln>
                <a:solidFill>
                  <a:schemeClr val="tx1"/>
                </a:solidFill>
              </a:ln>
            </p:spPr>
            <p:txBody>
              <a:bodyPr/>
              <a:lstStyle/>
              <a:p>
                <a:r>
                  <a:rPr lang="ja-JP" altLang="en-US">
                    <a:noFill/>
                  </a:rPr>
                  <a:t> </a:t>
                </a:r>
              </a:p>
            </p:txBody>
          </p:sp>
        </mc:Fallback>
      </mc:AlternateContent>
      <p:pic>
        <p:nvPicPr>
          <p:cNvPr id="24" name="コンテンツ プレースホルダー 4">
            <a:extLst>
              <a:ext uri="{FF2B5EF4-FFF2-40B4-BE49-F238E27FC236}">
                <a16:creationId xmlns:a16="http://schemas.microsoft.com/office/drawing/2014/main" id="{A438B453-8524-BEC1-EF6A-0584597FC3D1}"/>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9D6AD6F-EE72-FC98-B063-82B4337DE338}"/>
                  </a:ext>
                </a:extLst>
              </p:cNvPr>
              <p:cNvSpPr txBox="1"/>
              <p:nvPr/>
            </p:nvSpPr>
            <p:spPr>
              <a:xfrm>
                <a:off x="2488009"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21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i="1">
                              <a:latin typeface="Cambria Math" panose="02040503050406030204" pitchFamily="18" charset="0"/>
                              <a:ea typeface="XITS Math" panose="02000503000000000000" pitchFamily="50" charset="0"/>
                              <a:cs typeface="XITS Math" panose="02000503000000000000" pitchFamily="50" charset="0"/>
                            </a:rPr>
                            <m:t>1</m:t>
                          </m:r>
                          <m:r>
                            <a:rPr lang="en-US" altLang="ja-JP" b="0" i="1" smtClean="0">
                              <a:latin typeface="Cambria Math" panose="02040503050406030204" pitchFamily="18" charset="0"/>
                              <a:ea typeface="XITS Math" panose="02000503000000000000" pitchFamily="50" charset="0"/>
                              <a:cs typeface="XITS Math" panose="02000503000000000000" pitchFamily="50" charset="0"/>
                            </a:rPr>
                            <m:t>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C49C8750-E5D3-F037-393F-3AA62182E385}"/>
                  </a:ext>
                </a:extLst>
              </p:cNvPr>
              <p:cNvSpPr txBox="1">
                <a:spLocks noRot="1" noChangeAspect="1" noMove="1" noResize="1" noEditPoints="1" noAdjustHandles="1" noChangeArrowheads="1" noChangeShapeType="1" noTextEdit="1"/>
              </p:cNvSpPr>
              <p:nvPr/>
            </p:nvSpPr>
            <p:spPr>
              <a:xfrm>
                <a:off x="2488009" y="4992018"/>
                <a:ext cx="820673" cy="276999"/>
              </a:xfrm>
              <a:prstGeom prst="rect">
                <a:avLst/>
              </a:prstGeom>
              <a:blipFill>
                <a:blip r:embed="rId11"/>
                <a:stretch>
                  <a:fillRect l="-5926"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DE7E68B-24B1-51DB-70E1-CC90576364EA}"/>
                  </a:ext>
                </a:extLst>
              </p:cNvPr>
              <p:cNvSpPr txBox="1"/>
              <p:nvPr/>
            </p:nvSpPr>
            <p:spPr>
              <a:xfrm>
                <a:off x="3448834"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11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b="0" i="1" smtClean="0">
                              <a:latin typeface="Cambria Math" panose="02040503050406030204" pitchFamily="18" charset="0"/>
                              <a:ea typeface="XITS Math" panose="02000503000000000000" pitchFamily="50" charset="0"/>
                              <a:cs typeface="XITS Math" panose="02000503000000000000" pitchFamily="50" charset="0"/>
                            </a:rPr>
                            <m:t>22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9" name="テキスト ボックス 8">
                <a:extLst>
                  <a:ext uri="{FF2B5EF4-FFF2-40B4-BE49-F238E27FC236}">
                    <a16:creationId xmlns:a16="http://schemas.microsoft.com/office/drawing/2014/main" id="{43899572-A4D3-5DCB-DD3F-50A95993F10B}"/>
                  </a:ext>
                </a:extLst>
              </p:cNvPr>
              <p:cNvSpPr txBox="1">
                <a:spLocks noRot="1" noChangeAspect="1" noMove="1" noResize="1" noEditPoints="1" noAdjustHandles="1" noChangeArrowheads="1" noChangeShapeType="1" noTextEdit="1"/>
              </p:cNvSpPr>
              <p:nvPr/>
            </p:nvSpPr>
            <p:spPr>
              <a:xfrm>
                <a:off x="3448834" y="4992018"/>
                <a:ext cx="820673" cy="276999"/>
              </a:xfrm>
              <a:prstGeom prst="rect">
                <a:avLst/>
              </a:prstGeom>
              <a:blipFill>
                <a:blip r:embed="rId12"/>
                <a:stretch>
                  <a:fillRect l="-6716" r="-746"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2686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10000" decel="10000" fill="hold" grpId="0" nodeType="clickEffect">
                                  <p:stCondLst>
                                    <p:cond delay="0"/>
                                  </p:stCondLst>
                                  <p:childTnLst>
                                    <p:animMotion origin="layout" path="M -1.94444E-6 2.59259E-6 L -1.94444E-6 0.01782 " pathEditMode="relative" rAng="0" ptsTypes="AA">
                                      <p:cBhvr>
                                        <p:cTn id="47" dur="500" fill="hold"/>
                                        <p:tgtEl>
                                          <p:spTgt spid="29"/>
                                        </p:tgtEl>
                                        <p:attrNameLst>
                                          <p:attrName>ppt_x</p:attrName>
                                          <p:attrName>ppt_y</p:attrName>
                                        </p:attrNameLst>
                                      </p:cBhvr>
                                      <p:rCtr x="0" y="880"/>
                                    </p:animMotion>
                                  </p:childTnLst>
                                </p:cTn>
                              </p:par>
                              <p:par>
                                <p:cTn id="48" presetID="42" presetClass="path" presetSubtype="0" accel="10000" decel="8000" fill="hold" grpId="0" nodeType="withEffect">
                                  <p:stCondLst>
                                    <p:cond delay="0"/>
                                  </p:stCondLst>
                                  <p:childTnLst>
                                    <p:animMotion origin="layout" path="M -1.94444E-6 -7.40741E-7 L -1.94444E-6 -0.01713 " pathEditMode="relative" rAng="0" ptsTypes="AA">
                                      <p:cBhvr>
                                        <p:cTn id="49" dur="500" fill="hold"/>
                                        <p:tgtEl>
                                          <p:spTgt spid="31"/>
                                        </p:tgtEl>
                                        <p:attrNameLst>
                                          <p:attrName>ppt_x</p:attrName>
                                          <p:attrName>ppt_y</p:attrName>
                                        </p:attrNameLst>
                                      </p:cBhvr>
                                      <p:rCtr x="0" y="-856"/>
                                    </p:animMotion>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10000" decel="10000" fill="hold" nodeType="clickEffect">
                                  <p:stCondLst>
                                    <p:cond delay="0"/>
                                  </p:stCondLst>
                                  <p:childTnLst>
                                    <p:animMotion origin="layout" path="M 4.44444E-6 -1.85185E-6 L 4.44444E-6 -0.0375 " pathEditMode="relative" rAng="0" ptsTypes="AA">
                                      <p:cBhvr>
                                        <p:cTn id="53" dur="500" fill="hold"/>
                                        <p:tgtEl>
                                          <p:spTgt spid="78"/>
                                        </p:tgtEl>
                                        <p:attrNameLst>
                                          <p:attrName>ppt_x</p:attrName>
                                          <p:attrName>ppt_y</p:attrName>
                                        </p:attrNameLst>
                                      </p:cBhvr>
                                      <p:rCtr x="0" y="-1875"/>
                                    </p:animMotion>
                                  </p:childTnLst>
                                </p:cTn>
                              </p:par>
                              <p:par>
                                <p:cTn id="54" presetID="42" presetClass="path" presetSubtype="0" accel="10000" decel="10000" fill="hold" nodeType="withEffect">
                                  <p:stCondLst>
                                    <p:cond delay="0"/>
                                  </p:stCondLst>
                                  <p:childTnLst>
                                    <p:animMotion origin="layout" path="M 4.44444E-6 3.7037E-6 L 4.44444E-6 0.03842 " pathEditMode="relative" rAng="0" ptsTypes="AA">
                                      <p:cBhvr>
                                        <p:cTn id="55" dur="500" fill="hold"/>
                                        <p:tgtEl>
                                          <p:spTgt spid="74"/>
                                        </p:tgtEl>
                                        <p:attrNameLst>
                                          <p:attrName>ppt_x</p:attrName>
                                          <p:attrName>ppt_y</p:attrName>
                                        </p:attrNameLst>
                                      </p:cBhvr>
                                      <p:rCtr x="0" y="1921"/>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fade">
                                      <p:cBhvr>
                                        <p:cTn id="63" dur="500"/>
                                        <p:tgtEl>
                                          <p:spTgt spid="90"/>
                                        </p:tgtEl>
                                      </p:cBhvr>
                                    </p:animEffect>
                                  </p:childTnLst>
                                </p:cTn>
                              </p:par>
                              <p:par>
                                <p:cTn id="64" presetID="10" presetClass="entr" presetSubtype="0" fill="hold" nodeType="with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fade">
                                      <p:cBhvr>
                                        <p:cTn id="66" dur="500"/>
                                        <p:tgtEl>
                                          <p:spTgt spid="89"/>
                                        </p:tgtEl>
                                      </p:cBhvr>
                                    </p:animEffect>
                                  </p:childTnLst>
                                </p:cTn>
                              </p:par>
                              <p:par>
                                <p:cTn id="67" presetID="10"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fade">
                                      <p:cBhvr>
                                        <p:cTn id="69" dur="500"/>
                                        <p:tgtEl>
                                          <p:spTgt spid="9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animEffect transition="in" filter="fade">
                                      <p:cBhvr>
                                        <p:cTn id="75" dur="500"/>
                                        <p:tgtEl>
                                          <p:spTgt spid="95"/>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500"/>
                                        <p:tgtEl>
                                          <p:spTgt spid="8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fade">
                                      <p:cBhvr>
                                        <p:cTn id="84" dur="500"/>
                                        <p:tgtEl>
                                          <p:spTgt spid="8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92"/>
                                        </p:tgtEl>
                                        <p:attrNameLst>
                                          <p:attrName>style.visibility</p:attrName>
                                        </p:attrNameLst>
                                      </p:cBhvr>
                                      <p:to>
                                        <p:strVal val="visible"/>
                                      </p:to>
                                    </p:set>
                                    <p:animEffect transition="in" filter="fade">
                                      <p:cBhvr>
                                        <p:cTn id="89" dur="500"/>
                                        <p:tgtEl>
                                          <p:spTgt spid="9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500"/>
                                        <p:tgtEl>
                                          <p:spTgt spid="9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500"/>
                                        <p:tgtEl>
                                          <p:spTgt spid="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fade">
                                      <p:cBhvr>
                                        <p:cTn id="100" dur="500"/>
                                        <p:tgtEl>
                                          <p:spTgt spid="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93"/>
                                        </p:tgtEl>
                                        <p:attrNameLst>
                                          <p:attrName>style.visibility</p:attrName>
                                        </p:attrNameLst>
                                      </p:cBhvr>
                                      <p:to>
                                        <p:strVal val="visible"/>
                                      </p:to>
                                    </p:set>
                                    <p:animEffect transition="in" filter="fade">
                                      <p:cBhvr>
                                        <p:cTn id="10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6" grpId="0"/>
      <p:bldP spid="41" grpId="0"/>
      <p:bldP spid="66" grpId="0" animBg="1"/>
      <p:bldP spid="69" grpId="0"/>
      <p:bldP spid="91" grpId="0" animBg="1"/>
      <p:bldP spid="92" grpId="0" animBg="1"/>
      <p:bldP spid="93" grpId="0" animBg="1"/>
      <p:bldP spid="88" grpId="0"/>
      <p:bldP spid="90" grpId="0"/>
      <p:bldP spid="95" grpId="0"/>
      <p:bldP spid="97" grpId="0"/>
      <p:bldP spid="98" grpId="0" animBg="1"/>
      <p:bldP spid="5"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467C5C-18CD-F760-B206-D4FFE65CEA92}"/>
              </a:ext>
            </a:extLst>
          </p:cNvPr>
          <p:cNvSpPr>
            <a:spLocks noGrp="1"/>
          </p:cNvSpPr>
          <p:nvPr>
            <p:ph type="title"/>
          </p:nvPr>
        </p:nvSpPr>
        <p:spPr/>
        <p:txBody>
          <a:bodyPr/>
          <a:lstStyle/>
          <a:p>
            <a:r>
              <a:rPr kumimoji="1" lang="en-US" altLang="ja-JP" dirty="0"/>
              <a:t>S</a:t>
            </a:r>
            <a:r>
              <a:rPr kumimoji="1" lang="ja-JP" altLang="en-US" dirty="0"/>
              <a:t>パラメータ</a:t>
            </a:r>
          </a:p>
        </p:txBody>
      </p:sp>
      <p:pic>
        <p:nvPicPr>
          <p:cNvPr id="12" name="コンテンツ プレースホルダー 11">
            <a:extLst>
              <a:ext uri="{FF2B5EF4-FFF2-40B4-BE49-F238E27FC236}">
                <a16:creationId xmlns:a16="http://schemas.microsoft.com/office/drawing/2014/main" id="{F684164A-8859-1D9D-ADE7-B9BEC10EC62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714" y="989815"/>
            <a:ext cx="4374799" cy="4320000"/>
          </a:xfrm>
        </p:spPr>
      </p:pic>
      <p:pic>
        <p:nvPicPr>
          <p:cNvPr id="14" name="グラフィックス 13">
            <a:extLst>
              <a:ext uri="{FF2B5EF4-FFF2-40B4-BE49-F238E27FC236}">
                <a16:creationId xmlns:a16="http://schemas.microsoft.com/office/drawing/2014/main" id="{3E8D8CCB-1C33-2620-1163-9E3A91381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5487" y="989815"/>
            <a:ext cx="4374799" cy="4320000"/>
          </a:xfrm>
          <a:prstGeom prst="rect">
            <a:avLst/>
          </a:prstGeom>
        </p:spPr>
      </p:pic>
      <p:sp>
        <p:nvSpPr>
          <p:cNvPr id="15" name="楕円 14">
            <a:extLst>
              <a:ext uri="{FF2B5EF4-FFF2-40B4-BE49-F238E27FC236}">
                <a16:creationId xmlns:a16="http://schemas.microsoft.com/office/drawing/2014/main" id="{693F21C1-1810-283C-6F52-7DA84883DBEF}"/>
              </a:ext>
            </a:extLst>
          </p:cNvPr>
          <p:cNvSpPr/>
          <p:nvPr/>
        </p:nvSpPr>
        <p:spPr>
          <a:xfrm>
            <a:off x="2763659" y="1625815"/>
            <a:ext cx="1449917" cy="939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B08F645-B4CA-E133-5404-9CF81DC48BDE}"/>
              </a:ext>
            </a:extLst>
          </p:cNvPr>
          <p:cNvSpPr txBox="1"/>
          <p:nvPr/>
        </p:nvSpPr>
        <p:spPr>
          <a:xfrm>
            <a:off x="665162" y="5232185"/>
            <a:ext cx="7886701" cy="853567"/>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FR4</a:t>
            </a:r>
            <a:r>
              <a:rPr lang="ja-JP" altLang="en-US" sz="2000" kern="100" dirty="0">
                <a:latin typeface="+mn-ea"/>
                <a:cs typeface="Times New Roman" panose="02020603050405020304" pitchFamily="18" charset="0"/>
              </a:rPr>
              <a:t>→損失高，ばらつき多，鋭くないので損失が大きい</a:t>
            </a:r>
            <a:endParaRPr lang="ja-JP" altLang="ja-JP" sz="2000" kern="100" dirty="0">
              <a:latin typeface="+mn-ea"/>
              <a:cs typeface="Times New Roman" panose="02020603050405020304" pitchFamily="18" charset="0"/>
            </a:endParaRPr>
          </a:p>
          <a:p>
            <a:pPr>
              <a:lnSpc>
                <a:spcPct val="107000"/>
              </a:lnSpc>
              <a:spcAft>
                <a:spcPts val="800"/>
              </a:spcAft>
              <a:buNone/>
            </a:pPr>
            <a:r>
              <a:rPr lang="en-US" altLang="ja-JP" sz="2000" kern="100" dirty="0">
                <a:effectLst/>
                <a:latin typeface="+mn-ea"/>
                <a:cs typeface="Times New Roman" panose="02020603050405020304" pitchFamily="18" charset="0"/>
              </a:rPr>
              <a:t>MEGTRON</a:t>
            </a:r>
            <a:r>
              <a:rPr lang="ja-JP" altLang="en-US" sz="2000" kern="100" dirty="0">
                <a:effectLst/>
                <a:latin typeface="+mn-ea"/>
                <a:cs typeface="Times New Roman" panose="02020603050405020304" pitchFamily="18" charset="0"/>
              </a:rPr>
              <a:t>→損失低，ばらつき少，鋭いので損失が小さい</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806942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EC445-6A31-77CE-D545-989364F16240}"/>
              </a:ext>
            </a:extLst>
          </p:cNvPr>
          <p:cNvSpPr>
            <a:spLocks noGrp="1"/>
          </p:cNvSpPr>
          <p:nvPr>
            <p:ph type="title"/>
          </p:nvPr>
        </p:nvSpPr>
        <p:spPr/>
        <p:txBody>
          <a:bodyPr/>
          <a:lstStyle/>
          <a:p>
            <a:r>
              <a:rPr kumimoji="1" lang="ja-JP" altLang="en-US" dirty="0"/>
              <a:t>誘電損失</a:t>
            </a:r>
          </a:p>
        </p:txBody>
      </p:sp>
      <p:pic>
        <p:nvPicPr>
          <p:cNvPr id="6" name="コンテンツ プレースホルダー 5">
            <a:extLst>
              <a:ext uri="{FF2B5EF4-FFF2-40B4-BE49-F238E27FC236}">
                <a16:creationId xmlns:a16="http://schemas.microsoft.com/office/drawing/2014/main" id="{6039BAF0-7D5E-2EB1-0E2B-5E4F6768CC5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61950" y="798955"/>
            <a:ext cx="4374799" cy="4320000"/>
          </a:xfrm>
        </p:spPr>
      </p:pic>
      <p:pic>
        <p:nvPicPr>
          <p:cNvPr id="8" name="グラフィックス 7">
            <a:extLst>
              <a:ext uri="{FF2B5EF4-FFF2-40B4-BE49-F238E27FC236}">
                <a16:creationId xmlns:a16="http://schemas.microsoft.com/office/drawing/2014/main" id="{B182CFF3-3441-9A12-CF84-145046FBBF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798955"/>
            <a:ext cx="4374799" cy="4320000"/>
          </a:xfrm>
          <a:prstGeom prst="rect">
            <a:avLst/>
          </a:prstGeom>
        </p:spPr>
      </p:pic>
      <p:sp>
        <p:nvSpPr>
          <p:cNvPr id="3" name="テキスト ボックス 2">
            <a:extLst>
              <a:ext uri="{FF2B5EF4-FFF2-40B4-BE49-F238E27FC236}">
                <a16:creationId xmlns:a16="http://schemas.microsoft.com/office/drawing/2014/main" id="{EAC19003-A1A5-6898-4B95-BECD1E422E7C}"/>
              </a:ext>
            </a:extLst>
          </p:cNvPr>
          <p:cNvSpPr txBox="1"/>
          <p:nvPr/>
        </p:nvSpPr>
        <p:spPr>
          <a:xfrm>
            <a:off x="418454" y="5552784"/>
            <a:ext cx="4153547" cy="787652"/>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→損失高，ばらつき多</a:t>
            </a:r>
            <a:endParaRPr lang="ja-JP" altLang="ja-JP" kern="100" dirty="0">
              <a:latin typeface="+mn-ea"/>
              <a:cs typeface="Times New Roman" panose="02020603050405020304" pitchFamily="18" charset="0"/>
            </a:endParaRPr>
          </a:p>
          <a:p>
            <a:pPr>
              <a:lnSpc>
                <a:spcPct val="107000"/>
              </a:lnSpc>
              <a:spcAft>
                <a:spcPts val="800"/>
              </a:spcAft>
              <a:buNone/>
            </a:pPr>
            <a:r>
              <a:rPr lang="en-US" altLang="ja-JP" kern="100" dirty="0">
                <a:effectLst/>
                <a:latin typeface="+mn-ea"/>
                <a:cs typeface="Times New Roman" panose="02020603050405020304" pitchFamily="18" charset="0"/>
              </a:rPr>
              <a:t>MEGTRON</a:t>
            </a:r>
            <a:r>
              <a:rPr lang="ja-JP" altLang="en-US" kern="100" dirty="0">
                <a:effectLst/>
                <a:latin typeface="+mn-ea"/>
                <a:cs typeface="Times New Roman" panose="02020603050405020304" pitchFamily="18" charset="0"/>
              </a:rPr>
              <a:t>→損失低，ばらつき少</a:t>
            </a:r>
            <a:endParaRPr lang="en-US" altLang="ja-JP" kern="100" dirty="0">
              <a:effectLst/>
              <a:latin typeface="+mn-ea"/>
              <a:cs typeface="Times New Roman" panose="02020603050405020304" pitchFamily="18" charset="0"/>
            </a:endParaRPr>
          </a:p>
        </p:txBody>
      </p:sp>
      <p:pic>
        <p:nvPicPr>
          <p:cNvPr id="1026" name="Picture 2" descr="誘電特性">
            <a:extLst>
              <a:ext uri="{FF2B5EF4-FFF2-40B4-BE49-F238E27FC236}">
                <a16:creationId xmlns:a16="http://schemas.microsoft.com/office/drawing/2014/main" id="{64EBA82F-A4D0-C3C2-C759-A0E58FADF8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269"/>
          <a:stretch>
            <a:fillRect/>
          </a:stretch>
        </p:blipFill>
        <p:spPr bwMode="auto">
          <a:xfrm>
            <a:off x="-6612845" y="648024"/>
            <a:ext cx="3188984" cy="42004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8548707-4691-1ECD-F107-7FB98F3C6AF3}"/>
                  </a:ext>
                </a:extLst>
              </p:cNvPr>
              <p:cNvSpPr txBox="1"/>
              <p:nvPr/>
            </p:nvSpPr>
            <p:spPr>
              <a:xfrm>
                <a:off x="4682626" y="5070871"/>
                <a:ext cx="4153547" cy="524246"/>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B8548707-4691-1ECD-F107-7FB98F3C6AF3}"/>
                  </a:ext>
                </a:extLst>
              </p:cNvPr>
              <p:cNvSpPr txBox="1">
                <a:spLocks noRot="1" noChangeAspect="1" noMove="1" noResize="1" noEditPoints="1" noAdjustHandles="1" noChangeArrowheads="1" noChangeShapeType="1" noTextEdit="1"/>
              </p:cNvSpPr>
              <p:nvPr/>
            </p:nvSpPr>
            <p:spPr>
              <a:xfrm>
                <a:off x="4682626" y="5070871"/>
                <a:ext cx="4153547" cy="524246"/>
              </a:xfrm>
              <a:prstGeom prst="rect">
                <a:avLst/>
              </a:prstGeom>
              <a:blipFill>
                <a:blip r:embed="rId8"/>
                <a:stretch>
                  <a:fillRect/>
                </a:stretch>
              </a:blipFill>
            </p:spPr>
            <p:txBody>
              <a:bodyPr/>
              <a:lstStyle/>
              <a:p>
                <a:r>
                  <a:rPr lang="ja-JP" altLang="en-US">
                    <a:noFill/>
                  </a:rPr>
                  <a:t> </a:t>
                </a:r>
              </a:p>
            </p:txBody>
          </p:sp>
        </mc:Fallback>
      </mc:AlternateContent>
      <p:pic>
        <p:nvPicPr>
          <p:cNvPr id="7" name="Picture 2" descr="誘電特性">
            <a:extLst>
              <a:ext uri="{FF2B5EF4-FFF2-40B4-BE49-F238E27FC236}">
                <a16:creationId xmlns:a16="http://schemas.microsoft.com/office/drawing/2014/main" id="{785F6F14-756F-5B9E-196F-FE19BF53C7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1352"/>
          <a:stretch>
            <a:fillRect/>
          </a:stretch>
        </p:blipFill>
        <p:spPr bwMode="auto">
          <a:xfrm>
            <a:off x="-3416651" y="637119"/>
            <a:ext cx="3066032" cy="42113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DEFCC0D-BB51-778E-BCE3-8F92C5B9AF59}"/>
                  </a:ext>
                </a:extLst>
              </p:cNvPr>
              <p:cNvSpPr txBox="1"/>
              <p:nvPr/>
            </p:nvSpPr>
            <p:spPr>
              <a:xfrm>
                <a:off x="4682626" y="5786117"/>
                <a:ext cx="4153547" cy="86946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2000" b="0" i="1" kern="10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𝑐</m:t>
                              </m:r>
                            </m:sub>
                          </m:sSub>
                        </m:den>
                      </m:f>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b="0" i="0"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6DEFCC0D-BB51-778E-BCE3-8F92C5B9AF59}"/>
                  </a:ext>
                </a:extLst>
              </p:cNvPr>
              <p:cNvSpPr txBox="1">
                <a:spLocks noRot="1" noChangeAspect="1" noMove="1" noResize="1" noEditPoints="1" noAdjustHandles="1" noChangeArrowheads="1" noChangeShapeType="1" noTextEdit="1"/>
              </p:cNvSpPr>
              <p:nvPr/>
            </p:nvSpPr>
            <p:spPr>
              <a:xfrm>
                <a:off x="4682626" y="5786117"/>
                <a:ext cx="4153547" cy="869469"/>
              </a:xfrm>
              <a:prstGeom prst="rect">
                <a:avLst/>
              </a:prstGeom>
              <a:blipFill>
                <a:blip r:embed="rId9"/>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4C40FAA-2E3A-FAF2-5016-3B21A7A56AF0}"/>
              </a:ext>
            </a:extLst>
          </p:cNvPr>
          <p:cNvSpPr txBox="1"/>
          <p:nvPr/>
        </p:nvSpPr>
        <p:spPr>
          <a:xfrm>
            <a:off x="418454" y="5118955"/>
            <a:ext cx="4153547" cy="388696"/>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a:t>
            </a:r>
            <a:r>
              <a:rPr lang="en-US" altLang="ja-JP" kern="100" dirty="0">
                <a:latin typeface="+mn-ea"/>
                <a:cs typeface="Times New Roman" panose="02020603050405020304" pitchFamily="18" charset="0"/>
              </a:rPr>
              <a:t>6</a:t>
            </a:r>
            <a:r>
              <a:rPr lang="ja-JP" altLang="en-US" kern="100" dirty="0">
                <a:latin typeface="+mn-ea"/>
                <a:cs typeface="Times New Roman" panose="02020603050405020304" pitchFamily="18" charset="0"/>
              </a:rPr>
              <a:t>回 </a:t>
            </a:r>
            <a:r>
              <a:rPr lang="en-US" altLang="ja-JP" kern="100" dirty="0">
                <a:effectLst/>
                <a:latin typeface="+mn-ea"/>
                <a:cs typeface="Times New Roman" panose="02020603050405020304" pitchFamily="18" charset="0"/>
              </a:rPr>
              <a:t>MEGTRON6</a:t>
            </a:r>
            <a:r>
              <a:rPr lang="ja-JP" altLang="en-US" kern="100" dirty="0">
                <a:effectLst/>
                <a:latin typeface="+mn-ea"/>
                <a:cs typeface="Times New Roman" panose="02020603050405020304" pitchFamily="18" charset="0"/>
              </a:rPr>
              <a:t>：</a:t>
            </a:r>
            <a:r>
              <a:rPr lang="ja-JP" altLang="en-US" kern="100" dirty="0">
                <a:latin typeface="+mn-ea"/>
                <a:cs typeface="Times New Roman" panose="02020603050405020304" pitchFamily="18" charset="0"/>
              </a:rPr>
              <a:t>４回</a:t>
            </a:r>
            <a:endParaRPr lang="en-US" altLang="ja-JP"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3625424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28F22-88DC-0365-1162-7684E957B64D}"/>
              </a:ext>
            </a:extLst>
          </p:cNvPr>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D4212BC-5758-4ADD-1722-7CAFE3777CB8}"/>
                  </a:ext>
                </a:extLst>
              </p:cNvPr>
              <p:cNvSpPr>
                <a:spLocks noGrp="1"/>
              </p:cNvSpPr>
              <p:nvPr>
                <p:ph idx="1"/>
              </p:nvPr>
            </p:nvSpPr>
            <p:spPr/>
            <p:txBody>
              <a:bodyPr>
                <a:normAutofit/>
              </a:bodyPr>
              <a:lstStyle/>
              <a:p>
                <a14:m>
                  <m:oMath xmlns:m="http://schemas.openxmlformats.org/officeDocument/2006/math">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lang="en-US" altLang="ja-JP" sz="1800" i="1">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1800" i="1">
                                <a:latin typeface="Cambria Math" panose="02040503050406030204" pitchFamily="18" charset="0"/>
                                <a:ea typeface="XITS Math" panose="02000503000000000000" pitchFamily="50" charset="0"/>
                                <a:cs typeface="XITS Math" panose="02000503000000000000" pitchFamily="50" charset="0"/>
                              </a:rPr>
                            </m:ctrlPr>
                          </m:sSubPr>
                          <m:e>
                            <m:r>
                              <a:rPr lang="en-US" altLang="ja-JP" sz="1800" i="1">
                                <a:latin typeface="Cambria Math" panose="02040503050406030204" pitchFamily="18" charset="0"/>
                                <a:ea typeface="XITS Math" panose="02000503000000000000" pitchFamily="50" charset="0"/>
                                <a:cs typeface="XITS Math" panose="02000503000000000000" pitchFamily="50" charset="0"/>
                              </a:rPr>
                              <m:t>𝑄</m:t>
                            </m:r>
                          </m:e>
                          <m:sub>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800" b="0" i="0" smtClean="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𝛿</m:t>
                        </m:r>
                      </m:e>
                    </m:func>
                  </m:oMath>
                </a14:m>
                <a:endParaRPr lang="en-US" altLang="ja-JP" sz="1800" dirty="0">
                  <a:latin typeface="XITS Math" panose="02000503000000000000" pitchFamily="50" charset="0"/>
                  <a:cs typeface="XITS Math" panose="02000503000000000000" pitchFamily="50" charset="0"/>
                </a:endParaRPr>
              </a:p>
              <a:p>
                <a:r>
                  <a:rPr lang="en-US" altLang="ja-JP" sz="1800" dirty="0">
                    <a:latin typeface="XITS Math" panose="02000503000000000000" pitchFamily="50" charset="0"/>
                    <a:cs typeface="XITS Math" panose="02000503000000000000" pitchFamily="50" charset="0"/>
                  </a:rPr>
                  <a:t>Q16. </a:t>
                </a:r>
                <a:r>
                  <a:rPr lang="ja-JP" altLang="en-US" sz="1800" dirty="0">
                    <a:latin typeface="XITS Math" panose="02000503000000000000" pitchFamily="50" charset="0"/>
                    <a:cs typeface="XITS Math" panose="02000503000000000000" pitchFamily="50" charset="0"/>
                  </a:rPr>
                  <a:t>スライド</a:t>
                </a:r>
                <a:r>
                  <a:rPr lang="en-US" altLang="ja-JP" sz="1800" dirty="0">
                    <a:latin typeface="XITS Math" panose="02000503000000000000" pitchFamily="50" charset="0"/>
                    <a:cs typeface="XITS Math" panose="02000503000000000000" pitchFamily="50" charset="0"/>
                  </a:rPr>
                  <a:t>8</a:t>
                </a:r>
                <a:r>
                  <a:rPr lang="ja-JP" altLang="en-US" sz="1800" dirty="0">
                    <a:latin typeface="XITS Math" panose="02000503000000000000" pitchFamily="50" charset="0"/>
                    <a:cs typeface="XITS Math" panose="02000503000000000000" pitchFamily="50" charset="0"/>
                  </a:rPr>
                  <a:t>の誘電特性のグラフで、</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の方が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よりも測定のばらつき（エラーバー）が大きく見えます。これはなぜですか？</a:t>
                </a:r>
              </a:p>
              <a:p>
                <a:r>
                  <a:rPr lang="en-US" altLang="ja-JP" sz="1800" dirty="0">
                    <a:latin typeface="XITS Math" panose="02000503000000000000" pitchFamily="50" charset="0"/>
                    <a:cs typeface="XITS Math" panose="02000503000000000000" pitchFamily="50" charset="0"/>
                  </a:rPr>
                  <a:t>A16. </a:t>
                </a:r>
                <a:r>
                  <a:rPr lang="ja-JP" altLang="en-US" sz="1800" dirty="0">
                    <a:latin typeface="XITS Math" panose="02000503000000000000" pitchFamily="50" charset="0"/>
                    <a:cs typeface="XITS Math" panose="02000503000000000000" pitchFamily="50" charset="0"/>
                  </a:rPr>
                  <a:t>主な理由は、</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が高損失材料だからです。</a:t>
                </a:r>
              </a:p>
              <a:p>
                <a:r>
                  <a:rPr lang="ja-JP" altLang="en-US" sz="1800" dirty="0">
                    <a:latin typeface="XITS Math" panose="02000503000000000000" pitchFamily="50" charset="0"/>
                    <a:cs typeface="XITS Math" panose="02000503000000000000" pitchFamily="50" charset="0"/>
                  </a:rPr>
                  <a:t>損失が大きいと共振ピークがなだらかになり、ピークの頂点や周波数幅（半値幅）を特定する際の読み取り誤差が大きくなります。また、</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はガラスクロスと樹脂の複合材であるため、場所による不均一性が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より大きいことも影響している可能性があります。</a:t>
                </a:r>
              </a:p>
            </p:txBody>
          </p:sp>
        </mc:Choice>
        <mc:Fallback xmlns="">
          <p:sp>
            <p:nvSpPr>
              <p:cNvPr id="3" name="コンテンツ プレースホルダー 2">
                <a:extLst>
                  <a:ext uri="{FF2B5EF4-FFF2-40B4-BE49-F238E27FC236}">
                    <a16:creationId xmlns:a16="http://schemas.microsoft.com/office/drawing/2014/main" id="{9D4212BC-5758-4ADD-1722-7CAFE3777CB8}"/>
                  </a:ext>
                </a:extLst>
              </p:cNvPr>
              <p:cNvSpPr>
                <a:spLocks noGrp="1" noRot="1" noChangeAspect="1" noMove="1" noResize="1" noEditPoints="1" noAdjustHandles="1" noChangeArrowheads="1" noChangeShapeType="1" noTextEdit="1"/>
              </p:cNvSpPr>
              <p:nvPr>
                <p:ph idx="1"/>
              </p:nvPr>
            </p:nvSpPr>
            <p:spPr>
              <a:blipFill>
                <a:blip r:embed="rId2"/>
                <a:stretch>
                  <a:fillRect l="-4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32641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2D071-9644-E29A-24E4-BC2FE935F442}"/>
              </a:ext>
            </a:extLst>
          </p:cNvPr>
          <p:cNvSpPr>
            <a:spLocks noGrp="1"/>
          </p:cNvSpPr>
          <p:nvPr>
            <p:ph type="title"/>
          </p:nvPr>
        </p:nvSpPr>
        <p:spPr/>
        <p:txBody>
          <a:bodyPr/>
          <a:lstStyle/>
          <a:p>
            <a:r>
              <a:rPr lang="en-US" altLang="ja-JP" sz="2400" dirty="0"/>
              <a:t>MEGTRON6</a:t>
            </a:r>
            <a:r>
              <a:rPr lang="ja-JP" altLang="en-US" sz="2400" dirty="0"/>
              <a:t> 基板での測定（セグメントスイープ）</a:t>
            </a:r>
            <a:endParaRPr kumimoji="1" lang="ja-JP" altLang="en-US" sz="2400" dirty="0"/>
          </a:p>
        </p:txBody>
      </p:sp>
      <p:pic>
        <p:nvPicPr>
          <p:cNvPr id="8" name="コンテンツ プレースホルダー 7" descr="グラフ, 折れ線グラフ&#10;&#10;AI 生成コンテンツは誤りを含む可能性があります。">
            <a:extLst>
              <a:ext uri="{FF2B5EF4-FFF2-40B4-BE49-F238E27FC236}">
                <a16:creationId xmlns:a16="http://schemas.microsoft.com/office/drawing/2014/main" id="{A44E8302-E74A-81B0-9187-3FF286B9BE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Tree>
    <p:extLst>
      <p:ext uri="{BB962C8B-B14F-4D97-AF65-F5344CB8AC3E}">
        <p14:creationId xmlns:p14="http://schemas.microsoft.com/office/powerpoint/2010/main" val="2536756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B9216-83B9-0DA8-8A83-B4B01C6B2E3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92020C9-2BA0-CA1A-297B-667A99226E45}"/>
              </a:ext>
            </a:extLst>
          </p:cNvPr>
          <p:cNvSpPr>
            <a:spLocks noGrp="1"/>
          </p:cNvSpPr>
          <p:nvPr>
            <p:ph idx="1"/>
          </p:nvPr>
        </p:nvSpPr>
        <p:spPr/>
        <p:txBody>
          <a:bodyPr/>
          <a:lstStyle/>
          <a:p>
            <a:endParaRPr kumimoji="1" lang="ja-JP" altLang="en-US"/>
          </a:p>
        </p:txBody>
      </p:sp>
      <p:pic>
        <p:nvPicPr>
          <p:cNvPr id="5" name="Picture 2" descr="誘電特性">
            <a:extLst>
              <a:ext uri="{FF2B5EF4-FFF2-40B4-BE49-F238E27FC236}">
                <a16:creationId xmlns:a16="http://schemas.microsoft.com/office/drawing/2014/main" id="{46D4AE4A-887D-5E8F-68CD-A17916EC6E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69"/>
          <a:stretch>
            <a:fillRect/>
          </a:stretch>
        </p:blipFill>
        <p:spPr bwMode="auto">
          <a:xfrm>
            <a:off x="1375806" y="1503157"/>
            <a:ext cx="3188984" cy="4200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誘電特性">
            <a:extLst>
              <a:ext uri="{FF2B5EF4-FFF2-40B4-BE49-F238E27FC236}">
                <a16:creationId xmlns:a16="http://schemas.microsoft.com/office/drawing/2014/main" id="{C458F324-B35A-D85E-BD68-523CB26BB9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352"/>
          <a:stretch>
            <a:fillRect/>
          </a:stretch>
        </p:blipFill>
        <p:spPr bwMode="auto">
          <a:xfrm>
            <a:off x="4572000" y="1492252"/>
            <a:ext cx="3066032" cy="421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565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3A2749-6CFD-A2BC-DC14-93199548A290}"/>
              </a:ext>
            </a:extLst>
          </p:cNvPr>
          <p:cNvSpPr>
            <a:spLocks noGrp="1"/>
          </p:cNvSpPr>
          <p:nvPr>
            <p:ph type="title"/>
          </p:nvPr>
        </p:nvSpPr>
        <p:spPr/>
        <p:txBody>
          <a:bodyPr/>
          <a:lstStyle/>
          <a:p>
            <a:r>
              <a:rPr kumimoji="1" lang="ja-JP" altLang="en-US" dirty="0"/>
              <a:t>実験手順</a:t>
            </a:r>
          </a:p>
        </p:txBody>
      </p:sp>
      <p:pic>
        <p:nvPicPr>
          <p:cNvPr id="5" name="図 4" descr="アイコン&#10;&#10;自動的に生成された説明">
            <a:extLst>
              <a:ext uri="{FF2B5EF4-FFF2-40B4-BE49-F238E27FC236}">
                <a16:creationId xmlns:a16="http://schemas.microsoft.com/office/drawing/2014/main" id="{EA26C7A3-00CA-2D45-A1C8-359B2E3D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82136"/>
            <a:ext cx="2728992" cy="1866722"/>
          </a:xfrm>
          <a:prstGeom prst="rect">
            <a:avLst/>
          </a:prstGeom>
        </p:spPr>
      </p:pic>
      <p:grpSp>
        <p:nvGrpSpPr>
          <p:cNvPr id="6" name="グループ化 5">
            <a:extLst>
              <a:ext uri="{FF2B5EF4-FFF2-40B4-BE49-F238E27FC236}">
                <a16:creationId xmlns:a16="http://schemas.microsoft.com/office/drawing/2014/main" id="{25657203-E945-0877-BEA6-132016AF6874}"/>
              </a:ext>
            </a:extLst>
          </p:cNvPr>
          <p:cNvGrpSpPr/>
          <p:nvPr/>
        </p:nvGrpSpPr>
        <p:grpSpPr>
          <a:xfrm>
            <a:off x="7472741" y="1200698"/>
            <a:ext cx="1417021" cy="1866723"/>
            <a:chOff x="4520863" y="3667227"/>
            <a:chExt cx="1973180" cy="2050179"/>
          </a:xfrm>
        </p:grpSpPr>
        <p:sp>
          <p:nvSpPr>
            <p:cNvPr id="7" name="楕円 6">
              <a:extLst>
                <a:ext uri="{FF2B5EF4-FFF2-40B4-BE49-F238E27FC236}">
                  <a16:creationId xmlns:a16="http://schemas.microsoft.com/office/drawing/2014/main" id="{5C1C93A5-2F47-51D6-2882-8E040DF27738}"/>
                </a:ext>
              </a:extLst>
            </p:cNvPr>
            <p:cNvSpPr/>
            <p:nvPr/>
          </p:nvSpPr>
          <p:spPr>
            <a:xfrm>
              <a:off x="4520864"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515A048-76A5-906B-2002-08BB47CA391A}"/>
                </a:ext>
              </a:extLst>
            </p:cNvPr>
            <p:cNvSpPr/>
            <p:nvPr/>
          </p:nvSpPr>
          <p:spPr>
            <a:xfrm>
              <a:off x="4520863"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a:extLst>
                <a:ext uri="{FF2B5EF4-FFF2-40B4-BE49-F238E27FC236}">
                  <a16:creationId xmlns:a16="http://schemas.microsoft.com/office/drawing/2014/main" id="{F5937592-DCF5-C9FF-ECB0-A82A19BFE1DB}"/>
                </a:ext>
              </a:extLst>
            </p:cNvPr>
            <p:cNvSpPr/>
            <p:nvPr/>
          </p:nvSpPr>
          <p:spPr>
            <a:xfrm>
              <a:off x="5021378" y="5243278"/>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四角形: 角を丸くする 9">
            <a:extLst>
              <a:ext uri="{FF2B5EF4-FFF2-40B4-BE49-F238E27FC236}">
                <a16:creationId xmlns:a16="http://schemas.microsoft.com/office/drawing/2014/main" id="{86AF535E-DA93-1E99-0C72-91B74FC74332}"/>
              </a:ext>
            </a:extLst>
          </p:cNvPr>
          <p:cNvSpPr/>
          <p:nvPr/>
        </p:nvSpPr>
        <p:spPr>
          <a:xfrm>
            <a:off x="741465" y="3428998"/>
            <a:ext cx="230011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標準銅箔で</a:t>
            </a:r>
            <a:br>
              <a:rPr kumimoji="1" lang="en-US" altLang="ja-JP" dirty="0">
                <a:solidFill>
                  <a:schemeClr val="tx1"/>
                </a:solidFill>
              </a:rPr>
            </a:br>
            <a:r>
              <a:rPr kumimoji="1" lang="en-US" altLang="ja-JP" dirty="0">
                <a:solidFill>
                  <a:schemeClr val="tx1"/>
                </a:solidFill>
              </a:rPr>
              <a:t>S</a:t>
            </a:r>
            <a:r>
              <a:rPr kumimoji="1" lang="ja-JP" altLang="en-US" dirty="0">
                <a:solidFill>
                  <a:schemeClr val="tx1"/>
                </a:solidFill>
              </a:rPr>
              <a:t>パラメータを測定</a:t>
            </a:r>
          </a:p>
        </p:txBody>
      </p:sp>
      <p:sp>
        <p:nvSpPr>
          <p:cNvPr id="11" name="四角形: 角を丸くする 10">
            <a:extLst>
              <a:ext uri="{FF2B5EF4-FFF2-40B4-BE49-F238E27FC236}">
                <a16:creationId xmlns:a16="http://schemas.microsoft.com/office/drawing/2014/main" id="{613AE799-114C-3E3C-A84F-81AA67CB2136}"/>
              </a:ext>
            </a:extLst>
          </p:cNvPr>
          <p:cNvSpPr/>
          <p:nvPr/>
        </p:nvSpPr>
        <p:spPr>
          <a:xfrm>
            <a:off x="3356500" y="34289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
            </a:r>
            <a:r>
              <a:rPr kumimoji="1" lang="ja-JP" altLang="en-US" dirty="0">
                <a:solidFill>
                  <a:schemeClr val="tx1"/>
                </a:solidFill>
              </a:rPr>
              <a:t>パラメータから</a:t>
            </a:r>
            <a:br>
              <a:rPr kumimoji="1" lang="en-US" altLang="ja-JP" dirty="0">
                <a:solidFill>
                  <a:schemeClr val="tx1"/>
                </a:solidFill>
              </a:rPr>
            </a:br>
            <a:r>
              <a:rPr kumimoji="1" lang="en-US" altLang="ja-JP" dirty="0">
                <a:solidFill>
                  <a:schemeClr val="tx1"/>
                </a:solidFill>
              </a:rPr>
              <a:t>Q</a:t>
            </a:r>
            <a:r>
              <a:rPr kumimoji="1" lang="ja-JP" altLang="en-US" dirty="0">
                <a:solidFill>
                  <a:schemeClr val="tx1"/>
                </a:solidFill>
              </a:rPr>
              <a:t>値を算出</a:t>
            </a:r>
          </a:p>
        </p:txBody>
      </p:sp>
      <p:sp>
        <p:nvSpPr>
          <p:cNvPr id="12" name="四角形: 角を丸くする 11">
            <a:extLst>
              <a:ext uri="{FF2B5EF4-FFF2-40B4-BE49-F238E27FC236}">
                <a16:creationId xmlns:a16="http://schemas.microsoft.com/office/drawing/2014/main" id="{7407C669-81CC-EE17-4CC4-B7CDB12438B5}"/>
              </a:ext>
            </a:extLst>
          </p:cNvPr>
          <p:cNvSpPr/>
          <p:nvPr/>
        </p:nvSpPr>
        <p:spPr>
          <a:xfrm>
            <a:off x="6092792" y="3428998"/>
            <a:ext cx="2265815"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標準銅箔の既知の</a:t>
            </a:r>
            <a:br>
              <a:rPr kumimoji="1" lang="en-US" altLang="ja-JP" dirty="0">
                <a:solidFill>
                  <a:schemeClr val="tx1"/>
                </a:solidFill>
              </a:rPr>
            </a:br>
            <a:r>
              <a:rPr lang="ja-JP" altLang="en-US" dirty="0">
                <a:solidFill>
                  <a:schemeClr val="tx1"/>
                </a:solidFill>
              </a:rPr>
              <a:t>導体</a:t>
            </a:r>
            <a:r>
              <a:rPr kumimoji="1" lang="ja-JP" altLang="en-US" dirty="0">
                <a:solidFill>
                  <a:schemeClr val="tx1"/>
                </a:solidFill>
              </a:rPr>
              <a:t>損失を引く</a:t>
            </a:r>
          </a:p>
        </p:txBody>
      </p:sp>
      <p:sp>
        <p:nvSpPr>
          <p:cNvPr id="13" name="四角形: 角を丸くする 12">
            <a:extLst>
              <a:ext uri="{FF2B5EF4-FFF2-40B4-BE49-F238E27FC236}">
                <a16:creationId xmlns:a16="http://schemas.microsoft.com/office/drawing/2014/main" id="{9AF61064-46D4-077F-38AC-7F70F9B464CE}"/>
              </a:ext>
            </a:extLst>
          </p:cNvPr>
          <p:cNvSpPr/>
          <p:nvPr/>
        </p:nvSpPr>
        <p:spPr>
          <a:xfrm>
            <a:off x="6295599" y="45465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基板自体の</a:t>
            </a:r>
            <a:endParaRPr lang="en-US" altLang="ja-JP" dirty="0">
              <a:solidFill>
                <a:schemeClr val="tx1"/>
              </a:solidFill>
            </a:endParaRPr>
          </a:p>
          <a:p>
            <a:pPr algn="ctr"/>
            <a:r>
              <a:rPr kumimoji="1" lang="ja-JP" altLang="en-US" dirty="0">
                <a:solidFill>
                  <a:schemeClr val="tx1"/>
                </a:solidFill>
              </a:rPr>
              <a:t>誘電損失を算出</a:t>
            </a:r>
          </a:p>
        </p:txBody>
      </p:sp>
      <p:sp>
        <p:nvSpPr>
          <p:cNvPr id="14" name="四角形: 角を丸くする 13">
            <a:extLst>
              <a:ext uri="{FF2B5EF4-FFF2-40B4-BE49-F238E27FC236}">
                <a16:creationId xmlns:a16="http://schemas.microsoft.com/office/drawing/2014/main" id="{778D419B-B0F4-550B-69CE-33B95C0F43AD}"/>
              </a:ext>
            </a:extLst>
          </p:cNvPr>
          <p:cNvSpPr/>
          <p:nvPr/>
        </p:nvSpPr>
        <p:spPr>
          <a:xfrm>
            <a:off x="3295541" y="4546598"/>
            <a:ext cx="2436071"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銅箔を残した基板の</a:t>
            </a:r>
            <a:br>
              <a:rPr lang="en-US" altLang="ja-JP" dirty="0">
                <a:solidFill>
                  <a:schemeClr val="tx1"/>
                </a:solidFill>
              </a:rPr>
            </a:br>
            <a:r>
              <a:rPr lang="en-US" altLang="ja-JP" dirty="0">
                <a:solidFill>
                  <a:schemeClr val="tx1"/>
                </a:solidFill>
              </a:rPr>
              <a:t>S</a:t>
            </a:r>
            <a:r>
              <a:rPr lang="ja-JP" altLang="en-US" dirty="0">
                <a:solidFill>
                  <a:schemeClr val="tx1"/>
                </a:solidFill>
              </a:rPr>
              <a:t>パラメータを測定</a:t>
            </a:r>
            <a:endParaRPr kumimoji="1" lang="ja-JP" altLang="en-US" dirty="0">
              <a:solidFill>
                <a:schemeClr val="tx1"/>
              </a:solidFill>
            </a:endParaRPr>
          </a:p>
        </p:txBody>
      </p:sp>
      <p:sp>
        <p:nvSpPr>
          <p:cNvPr id="15" name="四角形: 角を丸くする 14">
            <a:extLst>
              <a:ext uri="{FF2B5EF4-FFF2-40B4-BE49-F238E27FC236}">
                <a16:creationId xmlns:a16="http://schemas.microsoft.com/office/drawing/2014/main" id="{4F35EF15-CDC3-56DE-55E2-642AFA6A9C77}"/>
              </a:ext>
            </a:extLst>
          </p:cNvPr>
          <p:cNvSpPr/>
          <p:nvPr/>
        </p:nvSpPr>
        <p:spPr>
          <a:xfrm>
            <a:off x="785393" y="4546598"/>
            <a:ext cx="2039296"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基板自体の</a:t>
            </a:r>
            <a:endParaRPr kumimoji="1" lang="en-US" altLang="ja-JP" dirty="0">
              <a:solidFill>
                <a:schemeClr val="tx1"/>
              </a:solidFill>
            </a:endParaRPr>
          </a:p>
          <a:p>
            <a:pPr algn="ctr"/>
            <a:r>
              <a:rPr kumimoji="1" lang="ja-JP" altLang="en-US" dirty="0">
                <a:solidFill>
                  <a:schemeClr val="tx1"/>
                </a:solidFill>
              </a:rPr>
              <a:t>誘電損失を引く</a:t>
            </a:r>
          </a:p>
        </p:txBody>
      </p:sp>
      <p:sp>
        <p:nvSpPr>
          <p:cNvPr id="16" name="四角形: 角を丸くする 15">
            <a:extLst>
              <a:ext uri="{FF2B5EF4-FFF2-40B4-BE49-F238E27FC236}">
                <a16:creationId xmlns:a16="http://schemas.microsoft.com/office/drawing/2014/main" id="{3C57AC76-EBF2-FE32-0F8C-2042358B12A8}"/>
              </a:ext>
            </a:extLst>
          </p:cNvPr>
          <p:cNvSpPr/>
          <p:nvPr/>
        </p:nvSpPr>
        <p:spPr>
          <a:xfrm>
            <a:off x="785392" y="5638738"/>
            <a:ext cx="3449723"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導体損失を求める</a:t>
            </a:r>
          </a:p>
        </p:txBody>
      </p:sp>
      <p:cxnSp>
        <p:nvCxnSpPr>
          <p:cNvPr id="18" name="直線矢印コネクタ 17">
            <a:extLst>
              <a:ext uri="{FF2B5EF4-FFF2-40B4-BE49-F238E27FC236}">
                <a16:creationId xmlns:a16="http://schemas.microsoft.com/office/drawing/2014/main" id="{83711ABE-B36E-D755-599D-2B3DA060D767}"/>
              </a:ext>
            </a:extLst>
          </p:cNvPr>
          <p:cNvCxnSpPr>
            <a:stCxn id="10" idx="3"/>
            <a:endCxn id="11" idx="1"/>
          </p:cNvCxnSpPr>
          <p:nvPr/>
        </p:nvCxnSpPr>
        <p:spPr>
          <a:xfrm>
            <a:off x="3041583" y="3727702"/>
            <a:ext cx="3149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9E9960F-1FF7-F725-F758-166360717DA6}"/>
              </a:ext>
            </a:extLst>
          </p:cNvPr>
          <p:cNvCxnSpPr>
            <a:stCxn id="11" idx="3"/>
            <a:endCxn id="12" idx="1"/>
          </p:cNvCxnSpPr>
          <p:nvPr/>
        </p:nvCxnSpPr>
        <p:spPr>
          <a:xfrm>
            <a:off x="5419508" y="3727702"/>
            <a:ext cx="6732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1F87A582-A547-A121-8ED0-9C0B522A8863}"/>
              </a:ext>
            </a:extLst>
          </p:cNvPr>
          <p:cNvCxnSpPr>
            <a:stCxn id="12" idx="3"/>
            <a:endCxn id="13" idx="3"/>
          </p:cNvCxnSpPr>
          <p:nvPr/>
        </p:nvCxnSpPr>
        <p:spPr>
          <a:xfrm>
            <a:off x="8358607" y="3727702"/>
            <a:ext cx="12700" cy="1117600"/>
          </a:xfrm>
          <a:prstGeom prst="bentConnector3">
            <a:avLst>
              <a:gd name="adj1" fmla="val 3618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30E3A2B-4DD4-449F-81A5-3BC032D91794}"/>
              </a:ext>
            </a:extLst>
          </p:cNvPr>
          <p:cNvCxnSpPr>
            <a:stCxn id="13" idx="1"/>
            <a:endCxn id="14" idx="3"/>
          </p:cNvCxnSpPr>
          <p:nvPr/>
        </p:nvCxnSpPr>
        <p:spPr>
          <a:xfrm flipH="1">
            <a:off x="5731612" y="4845302"/>
            <a:ext cx="563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BDD0240-B4A3-7EDB-0DC4-200D90DBC86A}"/>
              </a:ext>
            </a:extLst>
          </p:cNvPr>
          <p:cNvCxnSpPr>
            <a:stCxn id="14" idx="1"/>
            <a:endCxn id="15" idx="3"/>
          </p:cNvCxnSpPr>
          <p:nvPr/>
        </p:nvCxnSpPr>
        <p:spPr>
          <a:xfrm flipH="1">
            <a:off x="2824689" y="4845302"/>
            <a:ext cx="4708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90E78DE-3AC8-57E0-7D98-540816B1E981}"/>
              </a:ext>
            </a:extLst>
          </p:cNvPr>
          <p:cNvCxnSpPr>
            <a:cxnSpLocks/>
            <a:stCxn id="15" idx="2"/>
          </p:cNvCxnSpPr>
          <p:nvPr/>
        </p:nvCxnSpPr>
        <p:spPr>
          <a:xfrm>
            <a:off x="1805041" y="5144006"/>
            <a:ext cx="0" cy="4947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43F6B27A-E29E-2E09-102D-1557696DE5AF}"/>
              </a:ext>
            </a:extLst>
          </p:cNvPr>
          <p:cNvSpPr/>
          <p:nvPr/>
        </p:nvSpPr>
        <p:spPr>
          <a:xfrm>
            <a:off x="741465" y="1249910"/>
            <a:ext cx="2300118" cy="3078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試料の用意</a:t>
            </a:r>
          </a:p>
        </p:txBody>
      </p:sp>
      <p:cxnSp>
        <p:nvCxnSpPr>
          <p:cNvPr id="35" name="直線矢印コネクタ 34">
            <a:extLst>
              <a:ext uri="{FF2B5EF4-FFF2-40B4-BE49-F238E27FC236}">
                <a16:creationId xmlns:a16="http://schemas.microsoft.com/office/drawing/2014/main" id="{44C3A46F-4BB1-A595-BEF2-941418AEEB9F}"/>
              </a:ext>
            </a:extLst>
          </p:cNvPr>
          <p:cNvCxnSpPr>
            <a:cxnSpLocks/>
            <a:stCxn id="33" idx="2"/>
          </p:cNvCxnSpPr>
          <p:nvPr/>
        </p:nvCxnSpPr>
        <p:spPr>
          <a:xfrm>
            <a:off x="1891524" y="1557738"/>
            <a:ext cx="0" cy="2987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357D4AAA-0F2D-848D-AAE8-87DA90069C1E}"/>
              </a:ext>
            </a:extLst>
          </p:cNvPr>
          <p:cNvSpPr/>
          <p:nvPr/>
        </p:nvSpPr>
        <p:spPr>
          <a:xfrm>
            <a:off x="741465" y="1856442"/>
            <a:ext cx="3745294" cy="9356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標準銅箔（特性既知）</a:t>
            </a:r>
            <a:endParaRPr kumimoji="1" lang="en-US" altLang="ja-JP" dirty="0">
              <a:solidFill>
                <a:schemeClr val="tx1"/>
              </a:solidFill>
            </a:endParaRPr>
          </a:p>
          <a:p>
            <a:r>
              <a:rPr kumimoji="1" lang="ja-JP" altLang="en-US" dirty="0">
                <a:solidFill>
                  <a:schemeClr val="tx1"/>
                </a:solidFill>
              </a:rPr>
              <a:t>銅箔すべてを化学除去した基板</a:t>
            </a:r>
            <a:endParaRPr kumimoji="1" lang="en-US" altLang="ja-JP" dirty="0">
              <a:solidFill>
                <a:schemeClr val="tx1"/>
              </a:solidFill>
            </a:endParaRPr>
          </a:p>
          <a:p>
            <a:r>
              <a:rPr kumimoji="1" lang="ja-JP" altLang="en-US" dirty="0">
                <a:solidFill>
                  <a:schemeClr val="tx1"/>
                </a:solidFill>
              </a:rPr>
              <a:t>銅箔を円板状に残した基板</a:t>
            </a:r>
          </a:p>
        </p:txBody>
      </p:sp>
      <p:cxnSp>
        <p:nvCxnSpPr>
          <p:cNvPr id="19" name="直線矢印コネクタ 18">
            <a:extLst>
              <a:ext uri="{FF2B5EF4-FFF2-40B4-BE49-F238E27FC236}">
                <a16:creationId xmlns:a16="http://schemas.microsoft.com/office/drawing/2014/main" id="{23EFDA81-FE45-83B2-E31F-E1BC915CDE0F}"/>
              </a:ext>
            </a:extLst>
          </p:cNvPr>
          <p:cNvCxnSpPr>
            <a:cxnSpLocks/>
            <a:endCxn id="10" idx="0"/>
          </p:cNvCxnSpPr>
          <p:nvPr/>
        </p:nvCxnSpPr>
        <p:spPr>
          <a:xfrm>
            <a:off x="1891524" y="2792072"/>
            <a:ext cx="0" cy="6369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9369D18-700A-EF00-4D1B-007D5F104C57}"/>
                  </a:ext>
                </a:extLst>
              </p:cNvPr>
              <p:cNvSpPr txBox="1"/>
              <p:nvPr/>
            </p:nvSpPr>
            <p:spPr>
              <a:xfrm>
                <a:off x="4486759" y="5238751"/>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ja-JP" altLang="en-US" dirty="0"/>
              </a:p>
            </p:txBody>
          </p:sp>
        </mc:Choice>
        <mc:Fallback xmlns="">
          <p:sp>
            <p:nvSpPr>
              <p:cNvPr id="41" name="テキスト ボックス 40">
                <a:extLst>
                  <a:ext uri="{FF2B5EF4-FFF2-40B4-BE49-F238E27FC236}">
                    <a16:creationId xmlns:a16="http://schemas.microsoft.com/office/drawing/2014/main" id="{49369D18-700A-EF00-4D1B-007D5F104C57}"/>
                  </a:ext>
                </a:extLst>
              </p:cNvPr>
              <p:cNvSpPr txBox="1">
                <a:spLocks noRot="1" noChangeAspect="1" noMove="1" noResize="1" noEditPoints="1" noAdjustHandles="1" noChangeArrowheads="1" noChangeShapeType="1" noTextEdit="1"/>
              </p:cNvSpPr>
              <p:nvPr/>
            </p:nvSpPr>
            <p:spPr>
              <a:xfrm>
                <a:off x="4486759" y="5238751"/>
                <a:ext cx="4002589" cy="66043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30A562E-AC58-3728-1C80-A81D0383A5E6}"/>
                  </a:ext>
                </a:extLst>
              </p:cNvPr>
              <p:cNvSpPr txBox="1"/>
              <p:nvPr/>
            </p:nvSpPr>
            <p:spPr>
              <a:xfrm>
                <a:off x="4486759" y="5867519"/>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unc>
                        <m:func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kumimoji="1" lang="en-US" altLang="ja-JP" sz="1800" b="0" i="0"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tan</m:t>
                          </m:r>
                        </m:fName>
                        <m:e>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𝛿</m:t>
                          </m:r>
                        </m:e>
                      </m:func>
                    </m:oMath>
                  </m:oMathPara>
                </a14:m>
                <a:endParaRPr lang="ja-JP" altLang="en-US" dirty="0">
                  <a:latin typeface="XITS Math" panose="02000503000000000000" pitchFamily="50" charset="0"/>
                  <a:cs typeface="XITS Math" panose="02000503000000000000" pitchFamily="50" charset="0"/>
                </a:endParaRPr>
              </a:p>
            </p:txBody>
          </p:sp>
        </mc:Choice>
        <mc:Fallback xmlns="">
          <p:sp>
            <p:nvSpPr>
              <p:cNvPr id="42" name="テキスト ボックス 41">
                <a:extLst>
                  <a:ext uri="{FF2B5EF4-FFF2-40B4-BE49-F238E27FC236}">
                    <a16:creationId xmlns:a16="http://schemas.microsoft.com/office/drawing/2014/main" id="{E30A562E-AC58-3728-1C80-A81D0383A5E6}"/>
                  </a:ext>
                </a:extLst>
              </p:cNvPr>
              <p:cNvSpPr txBox="1">
                <a:spLocks noRot="1" noChangeAspect="1" noMove="1" noResize="1" noEditPoints="1" noAdjustHandles="1" noChangeArrowheads="1" noChangeShapeType="1" noTextEdit="1"/>
              </p:cNvSpPr>
              <p:nvPr/>
            </p:nvSpPr>
            <p:spPr>
              <a:xfrm>
                <a:off x="4486759" y="5867519"/>
                <a:ext cx="4002589" cy="660437"/>
              </a:xfrm>
              <a:prstGeom prst="rect">
                <a:avLst/>
              </a:prstGeom>
              <a:blipFill>
                <a:blip r:embed="rId5"/>
                <a:stretch>
                  <a:fillRect/>
                </a:stretch>
              </a:blipFill>
            </p:spPr>
            <p:txBody>
              <a:bodyPr/>
              <a:lstStyle/>
              <a:p>
                <a:r>
                  <a:rPr lang="ja-JP" altLang="en-US">
                    <a:noFill/>
                  </a:rPr>
                  <a:t> </a:t>
                </a:r>
              </a:p>
            </p:txBody>
          </p:sp>
        </mc:Fallback>
      </mc:AlternateContent>
      <p:sp>
        <p:nvSpPr>
          <p:cNvPr id="21" name="楕円 20">
            <a:extLst>
              <a:ext uri="{FF2B5EF4-FFF2-40B4-BE49-F238E27FC236}">
                <a16:creationId xmlns:a16="http://schemas.microsoft.com/office/drawing/2014/main" id="{6B7F0CFC-A1CC-5397-65F4-3CB50EBC931F}"/>
              </a:ext>
            </a:extLst>
          </p:cNvPr>
          <p:cNvSpPr/>
          <p:nvPr/>
        </p:nvSpPr>
        <p:spPr>
          <a:xfrm>
            <a:off x="9446684" y="1200698"/>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A9BFE1AA-0CD8-3D7C-901B-7F9DDA3BBB09}"/>
              </a:ext>
            </a:extLst>
          </p:cNvPr>
          <p:cNvGrpSpPr/>
          <p:nvPr/>
        </p:nvGrpSpPr>
        <p:grpSpPr>
          <a:xfrm>
            <a:off x="9446685" y="2489000"/>
            <a:ext cx="1417020" cy="578421"/>
            <a:chOff x="9446685" y="2489000"/>
            <a:chExt cx="1417020" cy="578421"/>
          </a:xfrm>
        </p:grpSpPr>
        <p:sp>
          <p:nvSpPr>
            <p:cNvPr id="4" name="楕円 3">
              <a:extLst>
                <a:ext uri="{FF2B5EF4-FFF2-40B4-BE49-F238E27FC236}">
                  <a16:creationId xmlns:a16="http://schemas.microsoft.com/office/drawing/2014/main" id="{CE85F3BE-DF64-34AF-53DA-1A6E1B77DA7C}"/>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4CEA233-DBE3-67CE-26B5-96DCC462B916}"/>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94252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B748F-FFBC-8D65-6EE8-E8AFF554C02F}"/>
              </a:ext>
            </a:extLst>
          </p:cNvPr>
          <p:cNvSpPr>
            <a:spLocks noGrp="1"/>
          </p:cNvSpPr>
          <p:nvPr>
            <p:ph type="title"/>
          </p:nvPr>
        </p:nvSpPr>
        <p:spPr/>
        <p:txBody>
          <a:bodyPr/>
          <a:lstStyle/>
          <a:p>
            <a:r>
              <a:rPr kumimoji="1" lang="en-US" altLang="ja-JP" dirty="0"/>
              <a:t>FR-4</a:t>
            </a:r>
            <a:r>
              <a:rPr kumimoji="1" lang="ja-JP" altLang="en-US" dirty="0"/>
              <a:t>での共振ピーク</a:t>
            </a:r>
          </a:p>
        </p:txBody>
      </p:sp>
      <p:pic>
        <p:nvPicPr>
          <p:cNvPr id="5" name="コンテンツ プレースホルダー 5" descr="グラフ&#10;&#10;自動的に生成された説明">
            <a:extLst>
              <a:ext uri="{FF2B5EF4-FFF2-40B4-BE49-F238E27FC236}">
                <a16:creationId xmlns:a16="http://schemas.microsoft.com/office/drawing/2014/main" id="{E3664D9F-B789-342B-CE4C-A63B82D14B16}"/>
              </a:ext>
            </a:extLst>
          </p:cNvPr>
          <p:cNvPicPr>
            <a:picLocks noChangeAspect="1"/>
          </p:cNvPicPr>
          <p:nvPr/>
        </p:nvPicPr>
        <p:blipFill>
          <a:blip r:embed="rId3">
            <a:extLst>
              <a:ext uri="{28A0092B-C50C-407E-A947-70E740481C1C}">
                <a14:useLocalDpi xmlns:a14="http://schemas.microsoft.com/office/drawing/2010/main" val="0"/>
              </a:ext>
            </a:extLst>
          </a:blip>
          <a:srcRect r="3942"/>
          <a:stretch/>
        </p:blipFill>
        <p:spPr>
          <a:xfrm>
            <a:off x="1259528" y="1169998"/>
            <a:ext cx="6510355" cy="5083175"/>
          </a:xfrm>
          <a:prstGeom prst="rect">
            <a:avLst/>
          </a:prstGeom>
        </p:spPr>
      </p:pic>
      <p:grpSp>
        <p:nvGrpSpPr>
          <p:cNvPr id="6" name="グループ化 5">
            <a:extLst>
              <a:ext uri="{FF2B5EF4-FFF2-40B4-BE49-F238E27FC236}">
                <a16:creationId xmlns:a16="http://schemas.microsoft.com/office/drawing/2014/main" id="{45FA91A8-5C0C-252F-EC01-AC6477727954}"/>
              </a:ext>
            </a:extLst>
          </p:cNvPr>
          <p:cNvGrpSpPr/>
          <p:nvPr/>
        </p:nvGrpSpPr>
        <p:grpSpPr>
          <a:xfrm>
            <a:off x="5062889" y="846832"/>
            <a:ext cx="3452460" cy="2002246"/>
            <a:chOff x="5062889" y="846832"/>
            <a:chExt cx="3452460" cy="2002246"/>
          </a:xfrm>
        </p:grpSpPr>
        <p:sp>
          <p:nvSpPr>
            <p:cNvPr id="7" name="楕円 6">
              <a:extLst>
                <a:ext uri="{FF2B5EF4-FFF2-40B4-BE49-F238E27FC236}">
                  <a16:creationId xmlns:a16="http://schemas.microsoft.com/office/drawing/2014/main" id="{857ED620-7599-D86D-D7C4-9060C552B37B}"/>
                </a:ext>
              </a:extLst>
            </p:cNvPr>
            <p:cNvSpPr/>
            <p:nvPr/>
          </p:nvSpPr>
          <p:spPr>
            <a:xfrm>
              <a:off x="5062889" y="1433211"/>
              <a:ext cx="2492943" cy="14158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E8D32F6-EFF3-A9FE-D9BC-6E9ABADB0479}"/>
                </a:ext>
              </a:extLst>
            </p:cNvPr>
            <p:cNvSpPr txBox="1"/>
            <p:nvPr/>
          </p:nvSpPr>
          <p:spPr>
            <a:xfrm>
              <a:off x="5565206" y="846832"/>
              <a:ext cx="2950143" cy="646331"/>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70GHz</a:t>
              </a:r>
              <a:r>
                <a:rPr kumimoji="1" lang="ja-JP" altLang="en-US" dirty="0">
                  <a:latin typeface="メイリオ" panose="020B0604030504040204" pitchFamily="50" charset="-128"/>
                  <a:ea typeface="メイリオ" panose="020B0604030504040204" pitchFamily="50" charset="-128"/>
                </a:rPr>
                <a:t>以上で共振ピークが崩れ始める</a:t>
              </a:r>
            </a:p>
          </p:txBody>
        </p:sp>
      </p:grpSp>
      <p:sp>
        <p:nvSpPr>
          <p:cNvPr id="9" name="正方形/長方形 8">
            <a:extLst>
              <a:ext uri="{FF2B5EF4-FFF2-40B4-BE49-F238E27FC236}">
                <a16:creationId xmlns:a16="http://schemas.microsoft.com/office/drawing/2014/main" id="{C0055F89-AF6F-72EC-0238-FFDB9941AFC6}"/>
              </a:ext>
            </a:extLst>
          </p:cNvPr>
          <p:cNvSpPr/>
          <p:nvPr/>
        </p:nvSpPr>
        <p:spPr>
          <a:xfrm>
            <a:off x="1108711" y="1314451"/>
            <a:ext cx="4103370" cy="4720590"/>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245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p:txBody>
          <a:bodyPr/>
          <a:lstStyle/>
          <a:p>
            <a:r>
              <a:rPr lang="ja-JP" altLang="en-US" dirty="0"/>
              <a:t>研究の背景</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p:txBody>
              <a:bodyPr>
                <a:normAutofit/>
              </a:bodyPr>
              <a:lstStyle/>
              <a:p>
                <a:r>
                  <a:rPr lang="ja-JP" altLang="en-US" sz="2000" dirty="0"/>
                  <a:t>次世代通信技術は高速・大容量データ送受信が必要</a:t>
                </a:r>
              </a:p>
              <a:p>
                <a:r>
                  <a:rPr lang="ja-JP" altLang="en-US" sz="2000" dirty="0"/>
                  <a:t>高周波ほど通信容量増大 → </a:t>
                </a:r>
                <a:r>
                  <a:rPr lang="en-US" altLang="ja-JP" sz="2000" dirty="0"/>
                  <a:t>100 GHz</a:t>
                </a:r>
                <a:r>
                  <a:rPr lang="ja-JP" altLang="en-US" sz="2000" dirty="0"/>
                  <a:t>帯での通信性能が必須</a:t>
                </a:r>
              </a:p>
              <a:p>
                <a:r>
                  <a:rPr lang="ja-JP" altLang="en-US" sz="2000" dirty="0"/>
                  <a:t>信号減衰の原因：</a:t>
                </a:r>
                <a:r>
                  <a:rPr lang="ja-JP" altLang="en-US" sz="2000" dirty="0">
                    <a:solidFill>
                      <a:srgbClr val="FF0000"/>
                    </a:solidFill>
                  </a:rPr>
                  <a:t>誘電損失</a:t>
                </a:r>
                <a14:m>
                  <m:oMath xmlns:m="http://schemas.openxmlformats.org/officeDocument/2006/math">
                    <m:sSub>
                      <m:sSubPr>
                        <m:ctrlPr>
                          <a:rPr lang="ja-JP" altLang="ja-JP"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𝑑</m:t>
                        </m:r>
                      </m:sub>
                    </m:sSub>
                  </m:oMath>
                </a14:m>
                <a:r>
                  <a:rPr lang="en-US" altLang="ja-JP" sz="2000" dirty="0"/>
                  <a:t> + </a:t>
                </a:r>
                <a:r>
                  <a:rPr lang="ja-JP" altLang="en-US" sz="2000" dirty="0">
                    <a:solidFill>
                      <a:srgbClr val="FF0000"/>
                    </a:solidFill>
                  </a:rPr>
                  <a:t>導体損失</a:t>
                </a:r>
                <a14:m>
                  <m:oMath xmlns:m="http://schemas.openxmlformats.org/officeDocument/2006/math">
                    <m:sSub>
                      <m:sSubPr>
                        <m:ctrlPr>
                          <a:rPr lang="en-US" altLang="ja-JP" sz="2000" i="1" dirty="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dirty="0">
                            <a:latin typeface="Cambria Math" panose="02040503050406030204" pitchFamily="18" charset="0"/>
                            <a:ea typeface="XITS Math" panose="02000503000000000000" pitchFamily="50" charset="0"/>
                            <a:cs typeface="XITS Math" panose="02000503000000000000" pitchFamily="50" charset="0"/>
                          </a:rPr>
                          <m:t>𝛼</m:t>
                        </m:r>
                      </m:e>
                      <m:sub>
                        <m:r>
                          <a:rPr lang="en-US" altLang="ja-JP" sz="2000" i="1" dirty="0" err="1">
                            <a:latin typeface="Cambria Math" panose="02040503050406030204" pitchFamily="18" charset="0"/>
                            <a:ea typeface="XITS Math" panose="02000503000000000000" pitchFamily="50" charset="0"/>
                            <a:cs typeface="XITS Math" panose="02000503000000000000" pitchFamily="50" charset="0"/>
                          </a:rPr>
                          <m:t>𝑐</m:t>
                        </m:r>
                      </m:sub>
                    </m:sSub>
                  </m:oMath>
                </a14:m>
                <a:endParaRPr lang="en-US" altLang="ja-JP" sz="2000" dirty="0"/>
              </a:p>
              <a:p>
                <a:r>
                  <a:rPr lang="ja-JP" altLang="en-US" sz="2000" dirty="0"/>
                  <a:t>従来：誘電損失</a:t>
                </a:r>
                <a14:m>
                  <m:oMath xmlns:m="http://schemas.openxmlformats.org/officeDocument/2006/math">
                    <m:sSub>
                      <m:sSubPr>
                        <m:ctrlPr>
                          <a:rPr lang="ja-JP" altLang="ja-JP"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𝑑</m:t>
                        </m:r>
                      </m:sub>
                    </m:sSub>
                  </m:oMath>
                </a14:m>
                <a:r>
                  <a:rPr lang="ja-JP" altLang="en-US" sz="2000" dirty="0"/>
                  <a:t>を測定・検討</a:t>
                </a:r>
              </a:p>
              <a:p>
                <a:r>
                  <a:rPr lang="ja-JP" altLang="en-US" sz="2000" dirty="0"/>
                  <a:t>課題：導体損失</a:t>
                </a:r>
                <a14:m>
                  <m:oMath xmlns:m="http://schemas.openxmlformats.org/officeDocument/2006/math">
                    <m:sSub>
                      <m:sSubPr>
                        <m:ctrlPr>
                          <a:rPr lang="en-US" altLang="ja-JP" sz="2000" i="1" dirty="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dirty="0">
                            <a:latin typeface="Cambria Math" panose="02040503050406030204" pitchFamily="18" charset="0"/>
                            <a:ea typeface="XITS Math" panose="02000503000000000000" pitchFamily="50" charset="0"/>
                            <a:cs typeface="XITS Math" panose="02000503000000000000" pitchFamily="50" charset="0"/>
                          </a:rPr>
                          <m:t>𝛼</m:t>
                        </m:r>
                      </m:e>
                      <m:sub>
                        <m:r>
                          <a:rPr lang="en-US" altLang="ja-JP" sz="2000" i="1" dirty="0" err="1">
                            <a:latin typeface="Cambria Math" panose="02040503050406030204" pitchFamily="18" charset="0"/>
                            <a:ea typeface="XITS Math" panose="02000503000000000000" pitchFamily="50" charset="0"/>
                            <a:cs typeface="XITS Math" panose="02000503000000000000" pitchFamily="50" charset="0"/>
                          </a:rPr>
                          <m:t>𝑐</m:t>
                        </m:r>
                      </m:sub>
                    </m:sSub>
                  </m:oMath>
                </a14:m>
                <a:r>
                  <a:rPr lang="ja-JP" altLang="en-US" sz="2000" dirty="0"/>
                  <a:t>における表面粗さの影響は未検討</a:t>
                </a:r>
              </a:p>
            </p:txBody>
          </p:sp>
        </mc:Choice>
        <mc:Fallback>
          <p:sp>
            <p:nvSpPr>
              <p:cNvPr id="3" name="コンテンツ プレースホルダー 2">
                <a:extLst>
                  <a:ext uri="{FF2B5EF4-FFF2-40B4-BE49-F238E27FC236}">
                    <a16:creationId xmlns:a16="http://schemas.microsoft.com/office/drawing/2014/main" id="{293ED7EF-2D3A-4508-A86E-ECCCA1305A64}"/>
                  </a:ext>
                </a:extLst>
              </p:cNvPr>
              <p:cNvSpPr>
                <a:spLocks noGrp="1" noRot="1" noChangeAspect="1" noMove="1" noResize="1" noEditPoints="1" noAdjustHandles="1" noChangeArrowheads="1" noChangeShapeType="1" noTextEdit="1"/>
              </p:cNvSpPr>
              <p:nvPr>
                <p:ph idx="1"/>
              </p:nvPr>
            </p:nvSpPr>
            <p:spPr>
              <a:blipFill>
                <a:blip r:embed="rId3"/>
                <a:stretch>
                  <a:fillRect l="-696" t="-1199"/>
                </a:stretch>
              </a:blipFill>
            </p:spPr>
            <p:txBody>
              <a:bodyPr/>
              <a:lstStyle/>
              <a:p>
                <a:r>
                  <a:rPr lang="ja-JP" altLang="en-US">
                    <a:noFill/>
                  </a:rPr>
                  <a:t> </a:t>
                </a:r>
              </a:p>
            </p:txBody>
          </p:sp>
        </mc:Fallback>
      </mc:AlternateContent>
      <p:pic>
        <p:nvPicPr>
          <p:cNvPr id="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439" y="3099888"/>
            <a:ext cx="3824999" cy="318923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C47B1B5D-1ED7-DEA5-9ED6-1C528D6C248D}"/>
              </a:ext>
            </a:extLst>
          </p:cNvPr>
          <p:cNvGrpSpPr/>
          <p:nvPr/>
        </p:nvGrpSpPr>
        <p:grpSpPr>
          <a:xfrm>
            <a:off x="558910" y="5495374"/>
            <a:ext cx="4228407" cy="793750"/>
            <a:chOff x="558910" y="4793114"/>
            <a:chExt cx="4228407" cy="793750"/>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558910" y="4829627"/>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dirty="0">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558910" y="4829627"/>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𝑑</m:t>
                            </m:r>
                          </m:sub>
                        </m:s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m:t>
                        </m:r>
                        <m:f>
                          <m:f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𝜋</m:t>
                            </m:r>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𝑓</m:t>
                            </m:r>
                            <m:rad>
                              <m:radPr>
                                <m:degHide m:val="on"/>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𝜖</m:t>
                                    </m:r>
                                  </m:e>
                                  <m:sub>
                                    <m:r>
                                      <m:rPr>
                                        <m:nor/>
                                      </m:rPr>
                                      <a:rPr lang="en-US" altLang="ja-JP" kern="100">
                                        <a:latin typeface="Cambria Math" panose="02040503050406030204" pitchFamily="18" charset="0"/>
                                        <a:ea typeface="游明朝" panose="02020400000000000000" pitchFamily="18" charset="-128"/>
                                        <a:cs typeface="Times New Roman" panose="02020603050405020304" pitchFamily="18" charset="0"/>
                                      </a:rPr>
                                      <m:t>eff</m:t>
                                    </m:r>
                                  </m:sub>
                                </m:sSub>
                              </m:e>
                            </m:rad>
                          </m:num>
                          <m:den>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𝑐</m:t>
                            </m:r>
                          </m:den>
                        </m:f>
                        <m:func>
                          <m:func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i="0" kern="100">
                                <a:latin typeface="Cambria Math" panose="02040503050406030204" pitchFamily="18" charset="0"/>
                                <a:ea typeface="游明朝" panose="02020400000000000000" pitchFamily="18" charset="-128"/>
                                <a:cs typeface="Times New Roman" panose="02020603050405020304" pitchFamily="18" charset="0"/>
                              </a:rPr>
                              <m:t>tan</m:t>
                            </m:r>
                          </m:fName>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𝛿</m:t>
                            </m:r>
                          </m:e>
                        </m:func>
                      </m:oMath>
                    </m:oMathPara>
                  </a14:m>
                  <a:endParaRPr lang="ja-JP" altLang="ja-JP" i="1" kern="100" dirty="0">
                    <a:latin typeface="游明朝" panose="02020400000000000000" pitchFamily="18" charset="-128"/>
                    <a:ea typeface="游明朝" panose="02020400000000000000" pitchFamily="18" charset="-128"/>
                    <a:cs typeface="Times New Roman" panose="02020603050405020304" pitchFamily="18" charset="0"/>
                  </a:endParaRPr>
                </a:p>
              </p:txBody>
            </p:sp>
          </mc:Choice>
          <mc:Fallback>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ja-JP" altLang="en-US">
                      <a:noFill/>
                    </a:rPr>
                    <a:t> </a:t>
                  </a:r>
                </a:p>
              </p:txBody>
            </p:sp>
          </mc:Fallback>
        </mc:AlternateContent>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065" y="3032748"/>
            <a:ext cx="4211249" cy="2350465"/>
          </a:xfrm>
          <a:prstGeom prst="rect">
            <a:avLst/>
          </a:prstGeom>
        </p:spPr>
      </p:pic>
    </p:spTree>
    <p:extLst>
      <p:ext uri="{BB962C8B-B14F-4D97-AF65-F5344CB8AC3E}">
        <p14:creationId xmlns:p14="http://schemas.microsoft.com/office/powerpoint/2010/main" val="73446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2E454-37A3-D9F7-710B-00D810E0619E}"/>
              </a:ext>
            </a:extLst>
          </p:cNvPr>
          <p:cNvSpPr>
            <a:spLocks noGrp="1"/>
          </p:cNvSpPr>
          <p:nvPr>
            <p:ph type="title"/>
          </p:nvPr>
        </p:nvSpPr>
        <p:spPr/>
        <p:txBody>
          <a:bodyPr/>
          <a:lstStyle/>
          <a:p>
            <a:r>
              <a:rPr kumimoji="1" lang="en-US" altLang="ja-JP" sz="2400" dirty="0"/>
              <a:t>MEGTRON</a:t>
            </a:r>
            <a:r>
              <a:rPr lang="en-US" altLang="ja-JP" sz="2400" dirty="0"/>
              <a:t>6</a:t>
            </a:r>
            <a:r>
              <a:rPr lang="ja-JP" altLang="en-US" sz="2400" dirty="0"/>
              <a:t> 基板での測定（フルバンドスイープ）</a:t>
            </a:r>
            <a:endParaRPr kumimoji="1" lang="ja-JP" altLang="en-US" sz="2400" dirty="0"/>
          </a:p>
        </p:txBody>
      </p:sp>
      <p:pic>
        <p:nvPicPr>
          <p:cNvPr id="6" name="コンテンツ プレースホルダー 5" descr="グラフ&#10;&#10;AI 生成コンテンツは誤りを含む可能性があります。">
            <a:extLst>
              <a:ext uri="{FF2B5EF4-FFF2-40B4-BE49-F238E27FC236}">
                <a16:creationId xmlns:a16="http://schemas.microsoft.com/office/drawing/2014/main" id="{A083BE66-25DD-57F2-643C-D48A430652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
        <p:nvSpPr>
          <p:cNvPr id="7" name="楕円 6">
            <a:extLst>
              <a:ext uri="{FF2B5EF4-FFF2-40B4-BE49-F238E27FC236}">
                <a16:creationId xmlns:a16="http://schemas.microsoft.com/office/drawing/2014/main" id="{7ACFBD60-B230-1E04-C15A-7EBB66F4AAC5}"/>
              </a:ext>
            </a:extLst>
          </p:cNvPr>
          <p:cNvSpPr/>
          <p:nvPr/>
        </p:nvSpPr>
        <p:spPr>
          <a:xfrm>
            <a:off x="6200078" y="1754459"/>
            <a:ext cx="2170771" cy="10779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559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3FD58D-6BF6-BC6D-C4C9-5A338D944D76}"/>
              </a:ext>
            </a:extLst>
          </p:cNvPr>
          <p:cNvSpPr>
            <a:spLocks noGrp="1"/>
          </p:cNvSpPr>
          <p:nvPr>
            <p:ph type="title"/>
          </p:nvPr>
        </p:nvSpPr>
        <p:spPr/>
        <p:txBody>
          <a:bodyPr/>
          <a:lstStyle/>
          <a:p>
            <a:r>
              <a:rPr lang="ja-JP" altLang="en-US" dirty="0"/>
              <a:t>誘電率</a:t>
            </a:r>
            <a:endParaRPr kumimoji="1" lang="ja-JP" altLang="en-US" dirty="0"/>
          </a:p>
        </p:txBody>
      </p:sp>
      <p:pic>
        <p:nvPicPr>
          <p:cNvPr id="6" name="コンテンツ プレースホルダー 5">
            <a:extLst>
              <a:ext uri="{FF2B5EF4-FFF2-40B4-BE49-F238E27FC236}">
                <a16:creationId xmlns:a16="http://schemas.microsoft.com/office/drawing/2014/main" id="{0134F9B1-C6D2-2343-54A4-BB5CD3A9840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0" y="1361282"/>
            <a:ext cx="9144000" cy="4548188"/>
          </a:xfrm>
        </p:spPr>
      </p:pic>
    </p:spTree>
    <p:extLst>
      <p:ext uri="{BB962C8B-B14F-4D97-AF65-F5344CB8AC3E}">
        <p14:creationId xmlns:p14="http://schemas.microsoft.com/office/powerpoint/2010/main" val="1126327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F1EC38-FEFB-23D1-72BE-91AEB8B389A6}"/>
              </a:ext>
            </a:extLst>
          </p:cNvPr>
          <p:cNvSpPr>
            <a:spLocks noGrp="1"/>
          </p:cNvSpPr>
          <p:nvPr>
            <p:ph type="title"/>
          </p:nvPr>
        </p:nvSpPr>
        <p:spPr/>
        <p:txBody>
          <a:bodyPr/>
          <a:lstStyle/>
          <a:p>
            <a:r>
              <a:rPr lang="ja-JP" altLang="en-US" dirty="0"/>
              <a:t>誘電正接</a:t>
            </a:r>
            <a:endParaRPr kumimoji="1" lang="ja-JP" altLang="en-US" dirty="0"/>
          </a:p>
        </p:txBody>
      </p:sp>
      <p:pic>
        <p:nvPicPr>
          <p:cNvPr id="12" name="コンテンツ プレースホルダー 11" descr="写真, テーブル, 光, 吊るす が含まれている画像&#10;&#10;AI 生成コンテンツは誤りを含む可能性があります。">
            <a:extLst>
              <a:ext uri="{FF2B5EF4-FFF2-40B4-BE49-F238E27FC236}">
                <a16:creationId xmlns:a16="http://schemas.microsoft.com/office/drawing/2014/main" id="{4D49DF63-181A-4A0C-17D6-5687229841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01" y="1338302"/>
            <a:ext cx="9236402" cy="4594148"/>
          </a:xfrm>
        </p:spPr>
      </p:pic>
    </p:spTree>
    <p:extLst>
      <p:ext uri="{BB962C8B-B14F-4D97-AF65-F5344CB8AC3E}">
        <p14:creationId xmlns:p14="http://schemas.microsoft.com/office/powerpoint/2010/main" val="841907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59DA5-448E-8AC4-52BF-9E91B2CCDCE7}"/>
              </a:ext>
            </a:extLst>
          </p:cNvPr>
          <p:cNvSpPr>
            <a:spLocks noGrp="1"/>
          </p:cNvSpPr>
          <p:nvPr>
            <p:ph type="title"/>
          </p:nvPr>
        </p:nvSpPr>
        <p:spPr/>
        <p:txBody>
          <a:bodyPr/>
          <a:lstStyle/>
          <a:p>
            <a:r>
              <a:rPr kumimoji="1" lang="zh-TW" altLang="en-US" dirty="0"/>
              <a:t>試料作製手順</a:t>
            </a:r>
            <a:endParaRPr kumimoji="1" lang="ja-JP" altLang="en-US" dirty="0"/>
          </a:p>
        </p:txBody>
      </p:sp>
      <p:sp>
        <p:nvSpPr>
          <p:cNvPr id="3" name="コンテンツ プレースホルダー 2">
            <a:extLst>
              <a:ext uri="{FF2B5EF4-FFF2-40B4-BE49-F238E27FC236}">
                <a16:creationId xmlns:a16="http://schemas.microsoft.com/office/drawing/2014/main" id="{BC97F159-9149-C5B1-AE2D-B0EA98857342}"/>
              </a:ext>
            </a:extLst>
          </p:cNvPr>
          <p:cNvSpPr>
            <a:spLocks noGrp="1"/>
          </p:cNvSpPr>
          <p:nvPr>
            <p:ph idx="1"/>
          </p:nvPr>
        </p:nvSpPr>
        <p:spPr>
          <a:xfrm>
            <a:off x="10823473" y="677470"/>
            <a:ext cx="7886700" cy="5083454"/>
          </a:xfrm>
        </p:spPr>
        <p:txBody>
          <a:bodyPr/>
          <a:lstStyle/>
          <a:p>
            <a:r>
              <a:rPr lang="ja-JP" altLang="en-US" dirty="0"/>
              <a:t>円板状（または角を切り落とした八角形）の銅箔付き誘電体を</a:t>
            </a:r>
            <a:r>
              <a:rPr lang="en-US" altLang="ja-JP" dirty="0"/>
              <a:t>3</a:t>
            </a:r>
            <a:r>
              <a:rPr lang="ja-JP" altLang="en-US" dirty="0"/>
              <a:t>枚用意する</a:t>
            </a:r>
          </a:p>
          <a:p>
            <a:r>
              <a:rPr lang="en-US" altLang="ja-JP" dirty="0"/>
              <a:t>1</a:t>
            </a:r>
            <a:r>
              <a:rPr lang="ja-JP" altLang="en-US" dirty="0"/>
              <a:t>枚は中心に</a:t>
            </a:r>
            <a:r>
              <a:rPr lang="en-US" altLang="ja-JP" dirty="0"/>
              <a:t>Φ15mm</a:t>
            </a:r>
            <a:r>
              <a:rPr lang="ja-JP" altLang="en-US" dirty="0"/>
              <a:t>のシールを貼り、銅箔円板を残してエッチングする（銅箔保護）</a:t>
            </a:r>
          </a:p>
          <a:p>
            <a:r>
              <a:rPr lang="ja-JP" altLang="en-US" dirty="0"/>
              <a:t>残り</a:t>
            </a:r>
            <a:r>
              <a:rPr lang="en-US" altLang="ja-JP" dirty="0"/>
              <a:t>2</a:t>
            </a:r>
            <a:r>
              <a:rPr lang="ja-JP" altLang="en-US" dirty="0"/>
              <a:t>枚は銅箔を除去するようにエッチングする（銅箔なし）</a:t>
            </a:r>
          </a:p>
          <a:p>
            <a:endParaRPr kumimoji="1" lang="ja-JP" altLang="en-US" dirty="0"/>
          </a:p>
        </p:txBody>
      </p:sp>
      <p:grpSp>
        <p:nvGrpSpPr>
          <p:cNvPr id="46" name="グループ化 45">
            <a:extLst>
              <a:ext uri="{FF2B5EF4-FFF2-40B4-BE49-F238E27FC236}">
                <a16:creationId xmlns:a16="http://schemas.microsoft.com/office/drawing/2014/main" id="{CC562424-B83C-35D7-BBA6-EF066A84C732}"/>
              </a:ext>
            </a:extLst>
          </p:cNvPr>
          <p:cNvGrpSpPr/>
          <p:nvPr/>
        </p:nvGrpSpPr>
        <p:grpSpPr>
          <a:xfrm>
            <a:off x="117390" y="913126"/>
            <a:ext cx="8636095" cy="3081212"/>
            <a:chOff x="117390" y="913126"/>
            <a:chExt cx="8636095" cy="3081212"/>
          </a:xfrm>
        </p:grpSpPr>
        <p:sp>
          <p:nvSpPr>
            <p:cNvPr id="5" name="楕円 4">
              <a:extLst>
                <a:ext uri="{FF2B5EF4-FFF2-40B4-BE49-F238E27FC236}">
                  <a16:creationId xmlns:a16="http://schemas.microsoft.com/office/drawing/2014/main" id="{BD1BE245-F18D-C4A5-373C-F8FBE4B71959}"/>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8" name="直線矢印コネクタ 7">
              <a:extLst>
                <a:ext uri="{FF2B5EF4-FFF2-40B4-BE49-F238E27FC236}">
                  <a16:creationId xmlns:a16="http://schemas.microsoft.com/office/drawing/2014/main" id="{7B9E6650-9E2F-6168-D4F2-1903DD58E833}"/>
                </a:ext>
              </a:extLst>
            </p:cNvPr>
            <p:cNvCxnSpPr>
              <a:cxnSpLocks/>
              <a:stCxn id="5" idx="2"/>
              <a:endCxn id="5"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グループ化 32">
              <a:extLst>
                <a:ext uri="{FF2B5EF4-FFF2-40B4-BE49-F238E27FC236}">
                  <a16:creationId xmlns:a16="http://schemas.microsoft.com/office/drawing/2014/main" id="{7FEEB86B-802E-5AF1-87E3-F04AEA19379E}"/>
                </a:ext>
              </a:extLst>
            </p:cNvPr>
            <p:cNvGrpSpPr/>
            <p:nvPr/>
          </p:nvGrpSpPr>
          <p:grpSpPr>
            <a:xfrm>
              <a:off x="1900104" y="1330601"/>
              <a:ext cx="1648132" cy="2219831"/>
              <a:chOff x="3209618" y="683608"/>
              <a:chExt cx="2094270" cy="2820725"/>
            </a:xfrm>
          </p:grpSpPr>
          <p:sp>
            <p:nvSpPr>
              <p:cNvPr id="13" name="楕円 12">
                <a:extLst>
                  <a:ext uri="{FF2B5EF4-FFF2-40B4-BE49-F238E27FC236}">
                    <a16:creationId xmlns:a16="http://schemas.microsoft.com/office/drawing/2014/main" id="{2A4740D4-93E5-ABAB-FEEC-8E903D9B153A}"/>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14" name="楕円 13">
                <a:extLst>
                  <a:ext uri="{FF2B5EF4-FFF2-40B4-BE49-F238E27FC236}">
                    <a16:creationId xmlns:a16="http://schemas.microsoft.com/office/drawing/2014/main" id="{12AF6A99-EF5E-A46A-704B-4E1BC3FE0E4A}"/>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E89B996-2A08-3E2E-3FF2-FC2DF1F789B1}"/>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7075088-734C-9E6B-1431-06EA1D0D3EC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A30B28D-EFF5-6FA8-F589-7BC69693514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32" name="直線コネクタ 31">
                <a:extLst>
                  <a:ext uri="{FF2B5EF4-FFF2-40B4-BE49-F238E27FC236}">
                    <a16:creationId xmlns:a16="http://schemas.microsoft.com/office/drawing/2014/main" id="{1038E282-E3AD-A1DB-6F59-44694E191D83}"/>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矢印: 右 34">
              <a:extLst>
                <a:ext uri="{FF2B5EF4-FFF2-40B4-BE49-F238E27FC236}">
                  <a16:creationId xmlns:a16="http://schemas.microsoft.com/office/drawing/2014/main" id="{525C47CF-0492-5690-01D9-E55F6875C520}"/>
                </a:ext>
              </a:extLst>
            </p:cNvPr>
            <p:cNvSpPr/>
            <p:nvPr/>
          </p:nvSpPr>
          <p:spPr>
            <a:xfrm>
              <a:off x="3717851" y="1787358"/>
              <a:ext cx="180913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6" name="楕円 35">
              <a:extLst>
                <a:ext uri="{FF2B5EF4-FFF2-40B4-BE49-F238E27FC236}">
                  <a16:creationId xmlns:a16="http://schemas.microsoft.com/office/drawing/2014/main" id="{B903C378-DEF2-594D-9FED-51B339A11ED6}"/>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7" name="グループ化 36">
              <a:extLst>
                <a:ext uri="{FF2B5EF4-FFF2-40B4-BE49-F238E27FC236}">
                  <a16:creationId xmlns:a16="http://schemas.microsoft.com/office/drawing/2014/main" id="{A6457740-A06B-8218-832C-FA6E2533EE04}"/>
                </a:ext>
              </a:extLst>
            </p:cNvPr>
            <p:cNvGrpSpPr/>
            <p:nvPr/>
          </p:nvGrpSpPr>
          <p:grpSpPr>
            <a:xfrm>
              <a:off x="7105353" y="1451342"/>
              <a:ext cx="1648132" cy="2219831"/>
              <a:chOff x="3209618" y="683608"/>
              <a:chExt cx="2094270" cy="2820725"/>
            </a:xfrm>
          </p:grpSpPr>
          <p:sp>
            <p:nvSpPr>
              <p:cNvPr id="38" name="楕円 37">
                <a:extLst>
                  <a:ext uri="{FF2B5EF4-FFF2-40B4-BE49-F238E27FC236}">
                    <a16:creationId xmlns:a16="http://schemas.microsoft.com/office/drawing/2014/main" id="{99FDFE0A-2099-4E40-F00A-9807782E09AB}"/>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9" name="楕円 38">
                <a:extLst>
                  <a:ext uri="{FF2B5EF4-FFF2-40B4-BE49-F238E27FC236}">
                    <a16:creationId xmlns:a16="http://schemas.microsoft.com/office/drawing/2014/main" id="{266A3303-3128-768F-42AD-67F8572E73A2}"/>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DB95A48E-9C6B-29D4-118A-5D0A1F7C9563}"/>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7B6F3D6-8004-CF43-F146-49DE8362F4ED}"/>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760CF9E-CA15-AFBB-94AD-70729CCD8EEC}"/>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3" name="直線コネクタ 42">
                <a:extLst>
                  <a:ext uri="{FF2B5EF4-FFF2-40B4-BE49-F238E27FC236}">
                    <a16:creationId xmlns:a16="http://schemas.microsoft.com/office/drawing/2014/main" id="{1103241B-BA1E-89BC-2985-E0644E5A893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D2EBC8E5-2FD0-8268-C879-C99F1D6FF99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182451539"/>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B0EC1-0B2D-07A0-679E-299F90DC20B0}"/>
              </a:ext>
            </a:extLst>
          </p:cNvPr>
          <p:cNvSpPr>
            <a:spLocks noGrp="1"/>
          </p:cNvSpPr>
          <p:nvPr>
            <p:ph type="title"/>
          </p:nvPr>
        </p:nvSpPr>
        <p:spPr/>
        <p:txBody>
          <a:bodyPr/>
          <a:lstStyle/>
          <a:p>
            <a:r>
              <a:rPr kumimoji="1" lang="ja-JP" altLang="en-US" dirty="0"/>
              <a:t>エッチングの要点（安全）</a:t>
            </a:r>
          </a:p>
        </p:txBody>
      </p:sp>
      <p:sp>
        <p:nvSpPr>
          <p:cNvPr id="3" name="コンテンツ プレースホルダー 2">
            <a:extLst>
              <a:ext uri="{FF2B5EF4-FFF2-40B4-BE49-F238E27FC236}">
                <a16:creationId xmlns:a16="http://schemas.microsoft.com/office/drawing/2014/main" id="{509B5141-5D10-E710-030A-22C4CDB18D26}"/>
              </a:ext>
            </a:extLst>
          </p:cNvPr>
          <p:cNvSpPr>
            <a:spLocks noGrp="1"/>
          </p:cNvSpPr>
          <p:nvPr>
            <p:ph idx="1"/>
          </p:nvPr>
        </p:nvSpPr>
        <p:spPr/>
        <p:txBody>
          <a:bodyPr/>
          <a:lstStyle/>
          <a:p>
            <a:r>
              <a:rPr lang="ja-JP" altLang="en-US" b="1" dirty="0"/>
              <a:t>温度管理</a:t>
            </a:r>
            <a:r>
              <a:rPr lang="ja-JP" altLang="en-US" dirty="0"/>
              <a:t>：約</a:t>
            </a:r>
            <a:r>
              <a:rPr lang="en-US" altLang="ja-JP" dirty="0"/>
              <a:t>40〜42°C</a:t>
            </a:r>
            <a:r>
              <a:rPr lang="ja-JP" altLang="en-US" dirty="0"/>
              <a:t>で行うと安定します。</a:t>
            </a:r>
          </a:p>
          <a:p>
            <a:r>
              <a:rPr lang="ja-JP" altLang="en-US" b="1" dirty="0"/>
              <a:t>換気と</a:t>
            </a:r>
            <a:r>
              <a:rPr lang="en-US" altLang="ja-JP" b="1" dirty="0"/>
              <a:t>PPE</a:t>
            </a:r>
            <a:r>
              <a:rPr lang="ja-JP" altLang="en-US" dirty="0"/>
              <a:t>：換気、耐薬品手袋、ゴーグル、ラボコートを必ず着用。</a:t>
            </a:r>
          </a:p>
          <a:p>
            <a:r>
              <a:rPr lang="ja-JP" altLang="en-US" b="1" dirty="0"/>
              <a:t>廃液処理</a:t>
            </a:r>
            <a:r>
              <a:rPr lang="ja-JP" altLang="en-US" dirty="0"/>
              <a:t>：下水に流さず、所属機関の手順で処分。</a:t>
            </a:r>
          </a:p>
          <a:p>
            <a:r>
              <a:rPr lang="ja-JP" altLang="en-US" b="1" dirty="0"/>
              <a:t>作業台や床の保護</a:t>
            </a:r>
            <a:r>
              <a:rPr lang="ja-JP" altLang="en-US" dirty="0"/>
              <a:t>：新聞紙やビニールシートを敷き、薬品で周囲を汚さないようにする。</a:t>
            </a:r>
          </a:p>
          <a:p>
            <a:endParaRPr kumimoji="1" lang="ja-JP" altLang="en-US" dirty="0"/>
          </a:p>
        </p:txBody>
      </p:sp>
    </p:spTree>
    <p:extLst>
      <p:ext uri="{BB962C8B-B14F-4D97-AF65-F5344CB8AC3E}">
        <p14:creationId xmlns:p14="http://schemas.microsoft.com/office/powerpoint/2010/main" val="2281274335"/>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3FE82D-2B53-C081-1002-396F5E92F17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300113-D614-F33A-70D9-107997FC0ABA}"/>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B3004543-89A1-C528-3E1E-FEA2571D4F56}"/>
              </a:ext>
            </a:extLst>
          </p:cNvPr>
          <p:cNvSpPr>
            <a:spLocks noGrp="1"/>
          </p:cNvSpPr>
          <p:nvPr>
            <p:ph idx="1"/>
          </p:nvPr>
        </p:nvSpPr>
        <p:spPr/>
        <p:txBody>
          <a:bodyPr>
            <a:normAutofit/>
          </a:bodyPr>
          <a:lstStyle/>
          <a:p>
            <a:r>
              <a:rPr lang="ja-JP" altLang="en-US" sz="2000" dirty="0"/>
              <a:t>これからの社会を支えるのは高周波技術。</a:t>
            </a:r>
            <a:endParaRPr lang="en-US" altLang="ja-JP" sz="2000" dirty="0"/>
          </a:p>
          <a:p>
            <a:r>
              <a:rPr lang="ja-JP" altLang="en-US" sz="2000" dirty="0"/>
              <a:t>データセンター内では、とても高い周波数での通信が必要になる。</a:t>
            </a:r>
          </a:p>
          <a:p>
            <a:r>
              <a:rPr lang="ja-JP" altLang="en-US" sz="2000" dirty="0"/>
              <a:t>ハードウェア（基板・ケーブル・コネクタ）には </a:t>
            </a:r>
            <a:r>
              <a:rPr lang="en-US" altLang="ja-JP" sz="2000" b="1" dirty="0"/>
              <a:t>100GHz</a:t>
            </a:r>
            <a:r>
              <a:rPr lang="ja-JP" altLang="en-US" sz="2000" dirty="0"/>
              <a:t> までの通信性能が求められる。</a:t>
            </a:r>
          </a:p>
          <a:p>
            <a:r>
              <a:rPr lang="ja-JP" altLang="en-US" sz="2000" dirty="0"/>
              <a:t>高周波信号では、基板の材料特性が通信品質・損失に大きく影響。</a:t>
            </a:r>
          </a:p>
          <a:p>
            <a:r>
              <a:rPr lang="ja-JP" altLang="en-US" sz="2000" dirty="0"/>
              <a:t>プリント基板では </a:t>
            </a:r>
            <a:r>
              <a:rPr lang="ja-JP" altLang="en-US" sz="2000" b="1" dirty="0"/>
              <a:t>表皮効果</a:t>
            </a:r>
            <a:r>
              <a:rPr lang="ja-JP" altLang="en-US" sz="2000" dirty="0"/>
              <a:t> や </a:t>
            </a:r>
            <a:r>
              <a:rPr lang="ja-JP" altLang="en-US" sz="2000" b="1" dirty="0"/>
              <a:t>誘電体損</a:t>
            </a:r>
            <a:r>
              <a:rPr lang="ja-JP" altLang="en-US" sz="2000" dirty="0"/>
              <a:t> による損失が発生。</a:t>
            </a:r>
            <a:endParaRPr lang="en-US" altLang="ja-JP" sz="2000" dirty="0"/>
          </a:p>
        </p:txBody>
      </p:sp>
      <p:pic>
        <p:nvPicPr>
          <p:cNvPr id="1026" name="Picture 2">
            <a:extLst>
              <a:ext uri="{FF2B5EF4-FFF2-40B4-BE49-F238E27FC236}">
                <a16:creationId xmlns:a16="http://schemas.microsoft.com/office/drawing/2014/main" id="{5B2BC9E9-A67A-9F94-D174-C6463039BA75}"/>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t="-2489" b="-6380"/>
          <a:stretch>
            <a:fillRect/>
          </a:stretch>
        </p:blipFill>
        <p:spPr bwMode="auto">
          <a:xfrm>
            <a:off x="-4736670" y="-270207"/>
            <a:ext cx="4661807" cy="3373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オブジェクト 4">
                <a:extLst>
                  <a:ext uri="{FF2B5EF4-FFF2-40B4-BE49-F238E27FC236}">
                    <a16:creationId xmlns:a16="http://schemas.microsoft.com/office/drawing/2014/main" id="{26DF7F7C-FE78-954B-164B-B6F8C9CAD6A6}"/>
                  </a:ext>
                </a:extLst>
              </p:cNvPr>
              <p:cNvSpPr txBox="1"/>
              <p:nvPr/>
            </p:nvSpPr>
            <p:spPr>
              <a:xfrm>
                <a:off x="-4115502" y="4552753"/>
                <a:ext cx="1914525" cy="53219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𝑅</m:t>
                              </m:r>
                            </m:e>
                            <m:sub>
                              <m:r>
                                <m:rPr>
                                  <m:sty m:val="p"/>
                                </m:rPr>
                                <a:rPr lang="ja-JP" altLang="en-US" sz="1400" i="0">
                                  <a:solidFill>
                                    <a:srgbClr val="000000"/>
                                  </a:solidFill>
                                  <a:latin typeface="Cambria Math" panose="02040503050406030204" pitchFamily="18" charset="0"/>
                                </a:rPr>
                                <m:t>s</m:t>
                              </m:r>
                            </m:sub>
                          </m:sSub>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𝑍</m:t>
                              </m:r>
                            </m:e>
                            <m:sub>
                              <m:r>
                                <a:rPr lang="ja-JP" altLang="en-US" sz="1400" i="1">
                                  <a:solidFill>
                                    <a:srgbClr val="000000"/>
                                  </a:solidFill>
                                  <a:latin typeface="Cambria Math" panose="02040503050406030204" pitchFamily="18" charset="0"/>
                                </a:rPr>
                                <m:t>0</m:t>
                              </m:r>
                            </m:sub>
                          </m:sSub>
                          <m:r>
                            <a:rPr lang="ja-JP" altLang="en-US" sz="1400" i="1">
                              <a:solidFill>
                                <a:srgbClr val="000000"/>
                              </a:solidFill>
                              <a:latin typeface="Cambria Math" panose="02040503050406030204" pitchFamily="18" charset="0"/>
                            </a:rPr>
                            <m:t>𝑊</m:t>
                          </m:r>
                        </m:den>
                      </m:f>
                    </m:oMath>
                  </m:oMathPara>
                </a14:m>
                <a:endParaRPr lang="ja-JP" altLang="en-US" sz="1400" dirty="0"/>
              </a:p>
            </p:txBody>
          </p:sp>
        </mc:Choice>
        <mc:Fallback xmlns="">
          <p:sp>
            <p:nvSpPr>
              <p:cNvPr id="5" name="オブジェクト 4">
                <a:extLst>
                  <a:ext uri="{FF2B5EF4-FFF2-40B4-BE49-F238E27FC236}">
                    <a16:creationId xmlns:a16="http://schemas.microsoft.com/office/drawing/2014/main" id="{26DF7F7C-FE78-954B-164B-B6F8C9CAD6A6}"/>
                  </a:ext>
                </a:extLst>
              </p:cNvPr>
              <p:cNvSpPr txBox="1">
                <a:spLocks noRot="1" noChangeAspect="1" noMove="1" noResize="1" noEditPoints="1" noAdjustHandles="1" noChangeArrowheads="1" noChangeShapeType="1" noTextEdit="1"/>
              </p:cNvSpPr>
              <p:nvPr/>
            </p:nvSpPr>
            <p:spPr>
              <a:xfrm>
                <a:off x="-4115502" y="4552753"/>
                <a:ext cx="1914525" cy="53219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オブジェクト 5">
                <a:extLst>
                  <a:ext uri="{FF2B5EF4-FFF2-40B4-BE49-F238E27FC236}">
                    <a16:creationId xmlns:a16="http://schemas.microsoft.com/office/drawing/2014/main" id="{A8FD4AB1-9860-5AD8-891B-9030909F7957}"/>
                  </a:ext>
                </a:extLst>
              </p:cNvPr>
              <p:cNvSpPr txBox="1"/>
              <p:nvPr/>
            </p:nvSpPr>
            <p:spPr>
              <a:xfrm>
                <a:off x="-4115503" y="3594101"/>
                <a:ext cx="3419475" cy="5475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d</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r>
                            <a:rPr lang="ja-JP" altLang="en-US" sz="1400" i="1">
                              <a:solidFill>
                                <a:srgbClr val="000000"/>
                              </a:solidFill>
                              <a:latin typeface="Cambria Math" panose="02040503050406030204" pitchFamily="18" charset="0"/>
                            </a:rPr>
                            <m:t>𝜋</m:t>
                          </m:r>
                          <m:r>
                            <a:rPr lang="ja-JP" altLang="en-US" sz="1400" i="1">
                              <a:solidFill>
                                <a:srgbClr val="000000"/>
                              </a:solidFill>
                              <a:latin typeface="Cambria Math" panose="02040503050406030204" pitchFamily="18" charset="0"/>
                            </a:rPr>
                            <m:t>𝑓</m:t>
                          </m:r>
                          <m:rad>
                            <m:radPr>
                              <m:degHide m:val="on"/>
                              <m:ctrlPr>
                                <a:rPr lang="ja-JP" altLang="en-US" sz="1400" i="1">
                                  <a:solidFill>
                                    <a:srgbClr val="000000"/>
                                  </a:solidFill>
                                  <a:latin typeface="Cambria Math" panose="02040503050406030204" pitchFamily="18" charset="0"/>
                                </a:rPr>
                              </m:ctrlPr>
                            </m:radPr>
                            <m:deg/>
                            <m:e>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e>
                          </m:rad>
                        </m:num>
                        <m:den>
                          <m:r>
                            <a:rPr lang="ja-JP" altLang="en-US" sz="1400" i="1">
                              <a:solidFill>
                                <a:srgbClr val="000000"/>
                              </a:solidFill>
                              <a:latin typeface="Cambria Math" panose="02040503050406030204" pitchFamily="18" charset="0"/>
                            </a:rPr>
                            <m:t>𝐶</m:t>
                          </m:r>
                        </m:den>
                      </m:f>
                      <m:func>
                        <m:funcPr>
                          <m:ctrlPr>
                            <a:rPr lang="ja-JP" altLang="en-US" sz="1400" i="1">
                              <a:solidFill>
                                <a:srgbClr val="000000"/>
                              </a:solidFill>
                              <a:latin typeface="Cambria Math" panose="02040503050406030204" pitchFamily="18" charset="0"/>
                            </a:rPr>
                          </m:ctrlPr>
                        </m:funcPr>
                        <m:fName>
                          <m:r>
                            <m:rPr>
                              <m:sty m:val="p"/>
                            </m:rPr>
                            <a:rPr lang="ja-JP" altLang="en-US" sz="1400" i="0">
                              <a:solidFill>
                                <a:srgbClr val="000000"/>
                              </a:solidFill>
                              <a:latin typeface="Cambria Math" panose="02040503050406030204" pitchFamily="18" charset="0"/>
                            </a:rPr>
                            <m:t>tan</m:t>
                          </m:r>
                        </m:fName>
                        <m:e>
                          <m:r>
                            <a:rPr lang="ja-JP" altLang="en-US" sz="1400" i="1">
                              <a:solidFill>
                                <a:srgbClr val="000000"/>
                              </a:solidFill>
                              <a:latin typeface="Cambria Math" panose="02040503050406030204" pitchFamily="18" charset="0"/>
                            </a:rPr>
                            <m:t>𝛿</m:t>
                          </m:r>
                        </m:e>
                      </m:func>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−1)</m:t>
                          </m:r>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−1)</m:t>
                          </m:r>
                        </m:den>
                      </m:f>
                    </m:oMath>
                  </m:oMathPara>
                </a14:m>
                <a:endParaRPr lang="ja-JP" altLang="en-US" sz="1400" dirty="0"/>
              </a:p>
            </p:txBody>
          </p:sp>
        </mc:Choice>
        <mc:Fallback xmlns="">
          <p:sp>
            <p:nvSpPr>
              <p:cNvPr id="6" name="オブジェクト 5">
                <a:extLst>
                  <a:ext uri="{FF2B5EF4-FFF2-40B4-BE49-F238E27FC236}">
                    <a16:creationId xmlns:a16="http://schemas.microsoft.com/office/drawing/2014/main" id="{A8FD4AB1-9860-5AD8-891B-9030909F7957}"/>
                  </a:ext>
                </a:extLst>
              </p:cNvPr>
              <p:cNvSpPr txBox="1">
                <a:spLocks noRot="1" noChangeAspect="1" noMove="1" noResize="1" noEditPoints="1" noAdjustHandles="1" noChangeArrowheads="1" noChangeShapeType="1" noTextEdit="1"/>
              </p:cNvSpPr>
              <p:nvPr/>
            </p:nvSpPr>
            <p:spPr>
              <a:xfrm>
                <a:off x="-4115503" y="3594101"/>
                <a:ext cx="3419475" cy="547586"/>
              </a:xfrm>
              <a:prstGeom prst="rect">
                <a:avLst/>
              </a:prstGeom>
              <a:blipFill>
                <a:blip r:embed="rId6"/>
                <a:stretch>
                  <a:fillRect b="-5618"/>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A1465F4-F1FD-450C-810C-32AB0E26FD80}"/>
              </a:ext>
            </a:extLst>
          </p:cNvPr>
          <p:cNvSpPr txBox="1"/>
          <p:nvPr/>
        </p:nvSpPr>
        <p:spPr>
          <a:xfrm>
            <a:off x="-4116102" y="3348325"/>
            <a:ext cx="3607854" cy="307777"/>
          </a:xfrm>
          <a:prstGeom prst="rect">
            <a:avLst/>
          </a:prstGeom>
          <a:noFill/>
        </p:spPr>
        <p:txBody>
          <a:bodyPr wrap="square">
            <a:spAutoFit/>
          </a:bodyPr>
          <a:lstStyle/>
          <a:p>
            <a:r>
              <a:rPr lang="ja-JP" altLang="en-US" sz="1400" dirty="0"/>
              <a:t>誘電損失</a:t>
            </a:r>
          </a:p>
        </p:txBody>
      </p:sp>
      <p:sp>
        <p:nvSpPr>
          <p:cNvPr id="9" name="テキスト ボックス 8">
            <a:extLst>
              <a:ext uri="{FF2B5EF4-FFF2-40B4-BE49-F238E27FC236}">
                <a16:creationId xmlns:a16="http://schemas.microsoft.com/office/drawing/2014/main" id="{F586CCE5-27C1-D2C7-39A8-AABB21E161C2}"/>
              </a:ext>
            </a:extLst>
          </p:cNvPr>
          <p:cNvSpPr txBox="1"/>
          <p:nvPr/>
        </p:nvSpPr>
        <p:spPr>
          <a:xfrm>
            <a:off x="-4116102" y="4307372"/>
            <a:ext cx="3607854" cy="307777"/>
          </a:xfrm>
          <a:prstGeom prst="rect">
            <a:avLst/>
          </a:prstGeom>
          <a:noFill/>
        </p:spPr>
        <p:txBody>
          <a:bodyPr wrap="square">
            <a:spAutoFit/>
          </a:bodyPr>
          <a:lstStyle/>
          <a:p>
            <a:r>
              <a:rPr lang="ja-JP" altLang="en-US" sz="1400" dirty="0"/>
              <a:t>導体損失</a:t>
            </a:r>
          </a:p>
        </p:txBody>
      </p:sp>
      <mc:AlternateContent xmlns:mc="http://schemas.openxmlformats.org/markup-compatibility/2006" xmlns:a14="http://schemas.microsoft.com/office/drawing/2010/main">
        <mc:Choice Requires="a14">
          <p:sp>
            <p:nvSpPr>
              <p:cNvPr id="27" name="オブジェクト 4">
                <a:extLst>
                  <a:ext uri="{FF2B5EF4-FFF2-40B4-BE49-F238E27FC236}">
                    <a16:creationId xmlns:a16="http://schemas.microsoft.com/office/drawing/2014/main" id="{875B435F-7D9D-513B-5D0E-2B3F6AC439C3}"/>
                  </a:ext>
                </a:extLst>
              </p:cNvPr>
              <p:cNvSpPr txBox="1"/>
              <p:nvPr/>
            </p:nvSpPr>
            <p:spPr>
              <a:xfrm>
                <a:off x="-4115502" y="5536053"/>
                <a:ext cx="1914525" cy="30777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ja-JP" altLang="en-US" sz="1400" i="1">
                          <a:solidFill>
                            <a:srgbClr val="000000"/>
                          </a:solidFill>
                          <a:latin typeface="Cambria Math" panose="02040503050406030204" pitchFamily="18" charset="0"/>
                        </a:rPr>
                        <m:t>𝛼</m:t>
                      </m:r>
                      <m:r>
                        <a:rPr lang="en-US" altLang="ja-JP" sz="1400" b="0" i="1" smtClean="0">
                          <a:solidFill>
                            <a:srgbClr val="000000"/>
                          </a:solidFill>
                          <a:latin typeface="Cambria Math" panose="02040503050406030204" pitchFamily="18" charset="0"/>
                        </a:rPr>
                        <m:t>=</m:t>
                      </m:r>
                      <m:sSub>
                        <m:sSubPr>
                          <m:ctrlPr>
                            <a:rPr lang="ja-JP" altLang="en-US" sz="1400" i="1" smtClean="0">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a:solidFill>
                                <a:srgbClr val="000000"/>
                              </a:solidFill>
                              <a:latin typeface="Cambria Math" panose="02040503050406030204" pitchFamily="18" charset="0"/>
                            </a:rPr>
                            <m:t>d</m:t>
                          </m:r>
                        </m:sub>
                      </m:sSub>
                      <m:r>
                        <a:rPr lang="en-US" altLang="ja-JP" sz="1400" b="0" i="1" smtClean="0">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oMath>
                  </m:oMathPara>
                </a14:m>
                <a:endParaRPr lang="ja-JP" altLang="en-US" sz="1400" dirty="0"/>
              </a:p>
            </p:txBody>
          </p:sp>
        </mc:Choice>
        <mc:Fallback xmlns="">
          <p:sp>
            <p:nvSpPr>
              <p:cNvPr id="27" name="オブジェクト 4">
                <a:extLst>
                  <a:ext uri="{FF2B5EF4-FFF2-40B4-BE49-F238E27FC236}">
                    <a16:creationId xmlns:a16="http://schemas.microsoft.com/office/drawing/2014/main" id="{875B435F-7D9D-513B-5D0E-2B3F6AC439C3}"/>
                  </a:ext>
                </a:extLst>
              </p:cNvPr>
              <p:cNvSpPr txBox="1">
                <a:spLocks noRot="1" noChangeAspect="1" noMove="1" noResize="1" noEditPoints="1" noAdjustHandles="1" noChangeArrowheads="1" noChangeShapeType="1" noTextEdit="1"/>
              </p:cNvSpPr>
              <p:nvPr/>
            </p:nvSpPr>
            <p:spPr>
              <a:xfrm>
                <a:off x="-4115502" y="5536053"/>
                <a:ext cx="1914525" cy="307777"/>
              </a:xfrm>
              <a:prstGeom prst="rect">
                <a:avLst/>
              </a:prstGeom>
              <a:blipFill>
                <a:blip r:embed="rId7"/>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F1BDA805-618F-40E2-6326-C7920E3FD2A2}"/>
              </a:ext>
            </a:extLst>
          </p:cNvPr>
          <p:cNvSpPr txBox="1"/>
          <p:nvPr/>
        </p:nvSpPr>
        <p:spPr>
          <a:xfrm>
            <a:off x="-4116102" y="5290672"/>
            <a:ext cx="3607854" cy="307777"/>
          </a:xfrm>
          <a:prstGeom prst="rect">
            <a:avLst/>
          </a:prstGeom>
          <a:noFill/>
        </p:spPr>
        <p:txBody>
          <a:bodyPr wrap="square">
            <a:spAutoFit/>
          </a:bodyPr>
          <a:lstStyle/>
          <a:p>
            <a:r>
              <a:rPr lang="ja-JP" altLang="en-US" sz="1400" dirty="0"/>
              <a:t>減衰定数</a:t>
            </a:r>
          </a:p>
        </p:txBody>
      </p:sp>
      <p:pic>
        <p:nvPicPr>
          <p:cNvPr id="10" name="図 9">
            <a:extLst>
              <a:ext uri="{FF2B5EF4-FFF2-40B4-BE49-F238E27FC236}">
                <a16:creationId xmlns:a16="http://schemas.microsoft.com/office/drawing/2014/main" id="{F76090E3-0F5C-9065-20C6-EC48A68077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6430" y="3348325"/>
            <a:ext cx="7511140" cy="2827724"/>
          </a:xfrm>
          <a:prstGeom prst="rect">
            <a:avLst/>
          </a:prstGeom>
        </p:spPr>
      </p:pic>
    </p:spTree>
    <p:extLst>
      <p:ext uri="{BB962C8B-B14F-4D97-AF65-F5344CB8AC3E}">
        <p14:creationId xmlns:p14="http://schemas.microsoft.com/office/powerpoint/2010/main" val="4285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2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493C3-0B23-8445-F5AC-FD974736978F}"/>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B9EBD75-5850-C2C8-5312-37BD6014ECC1}"/>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6EFDAF19-44E9-0325-56C5-F9F040913BFE}"/>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1958A54E-D5C5-0DA9-057C-DC361D2FA9D2}"/>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C579269-1BD9-EFB6-1F66-CDF9EF9498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F2BB7EF4-1A6D-FE20-9E3C-C653EB8C1141}"/>
              </a:ext>
            </a:extLst>
          </p:cNvPr>
          <p:cNvPicPr>
            <a:picLocks noChangeAspect="1"/>
          </p:cNvPicPr>
          <p:nvPr/>
        </p:nvPicPr>
        <p:blipFill>
          <a:blip r:embed="rId8"/>
          <a:srcRect t="6964"/>
          <a:stretch>
            <a:fillRect/>
          </a:stretch>
        </p:blipFill>
        <p:spPr>
          <a:xfrm>
            <a:off x="401809" y="1984177"/>
            <a:ext cx="7886700" cy="2537928"/>
          </a:xfrm>
          <a:prstGeom prst="rect">
            <a:avLst/>
          </a:prstGeom>
        </p:spPr>
      </p:pic>
      <p:sp>
        <p:nvSpPr>
          <p:cNvPr id="19" name="四角形: 角を丸くする 18">
            <a:extLst>
              <a:ext uri="{FF2B5EF4-FFF2-40B4-BE49-F238E27FC236}">
                <a16:creationId xmlns:a16="http://schemas.microsoft.com/office/drawing/2014/main" id="{26F2CA4F-144E-FA81-1A20-992AD558811E}"/>
              </a:ext>
            </a:extLst>
          </p:cNvPr>
          <p:cNvSpPr/>
          <p:nvPr/>
        </p:nvSpPr>
        <p:spPr>
          <a:xfrm>
            <a:off x="5209449" y="1882285"/>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CE219649-A3CE-F6D7-5121-1407A939F47C}"/>
              </a:ext>
            </a:extLst>
          </p:cNvPr>
          <p:cNvSpPr txBox="1"/>
          <p:nvPr/>
        </p:nvSpPr>
        <p:spPr>
          <a:xfrm>
            <a:off x="5321328" y="4177290"/>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DEE72CAE-7E69-6DA0-BA93-66F2F4459B6E}"/>
              </a:ext>
            </a:extLst>
          </p:cNvPr>
          <p:cNvSpPr/>
          <p:nvPr/>
        </p:nvSpPr>
        <p:spPr>
          <a:xfrm>
            <a:off x="401809" y="4184501"/>
            <a:ext cx="4807640" cy="2103454"/>
          </a:xfrm>
          <a:prstGeom prst="wedgeRoundRectCallout">
            <a:avLst>
              <a:gd name="adj1" fmla="val 21898"/>
              <a:gd name="adj2" fmla="val -96060"/>
              <a:gd name="adj3" fmla="val 16667"/>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アイコン&#10;&#10;自動的に生成された説明">
            <a:extLst>
              <a:ext uri="{FF2B5EF4-FFF2-40B4-BE49-F238E27FC236}">
                <a16:creationId xmlns:a16="http://schemas.microsoft.com/office/drawing/2014/main" id="{D29AFF4E-6070-34E6-3BC0-EB581F7A69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749" y="4302867"/>
            <a:ext cx="2728992" cy="1866722"/>
          </a:xfrm>
          <a:prstGeom prst="rect">
            <a:avLst/>
          </a:prstGeom>
        </p:spPr>
      </p:pic>
      <p:sp>
        <p:nvSpPr>
          <p:cNvPr id="23" name="四角形: 角を丸くする 22">
            <a:extLst>
              <a:ext uri="{FF2B5EF4-FFF2-40B4-BE49-F238E27FC236}">
                <a16:creationId xmlns:a16="http://schemas.microsoft.com/office/drawing/2014/main" id="{FA8452B8-94F0-B031-C6C7-28F7A4A06DA9}"/>
              </a:ext>
            </a:extLst>
          </p:cNvPr>
          <p:cNvSpPr/>
          <p:nvPr/>
        </p:nvSpPr>
        <p:spPr>
          <a:xfrm>
            <a:off x="401809" y="952634"/>
            <a:ext cx="6150408" cy="8996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000" dirty="0">
                <a:solidFill>
                  <a:schemeClr val="tx1"/>
                </a:solidFill>
                <a:latin typeface="メイリオ" panose="020B0604030504040204" pitchFamily="50" charset="-128"/>
                <a:ea typeface="メイリオ" panose="020B0604030504040204" pitchFamily="50" charset="-128"/>
              </a:rPr>
              <a:t>平衡形円板共振器</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lnSpc>
                <a:spcPct val="150000"/>
              </a:lnSpc>
            </a:pPr>
            <a:r>
              <a:rPr lang="en-US" altLang="ja-JP" sz="2000" dirty="0">
                <a:solidFill>
                  <a:schemeClr val="tx1"/>
                </a:solidFill>
                <a:effectLst/>
                <a:latin typeface="メイリオ" panose="020B0604030504040204" pitchFamily="50" charset="-128"/>
                <a:ea typeface="メイリオ" panose="020B0604030504040204" pitchFamily="50" charset="-128"/>
                <a:cs typeface="Times New Roman" panose="02020603050405020304" pitchFamily="18" charset="0"/>
              </a:rPr>
              <a:t>Balanced type Circular Disk Resonator : BCDR</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DECC515B-7C15-9152-9880-A983197F3C7B}"/>
              </a:ext>
            </a:extLst>
          </p:cNvPr>
          <p:cNvGrpSpPr/>
          <p:nvPr/>
        </p:nvGrpSpPr>
        <p:grpSpPr>
          <a:xfrm>
            <a:off x="3353741" y="4362050"/>
            <a:ext cx="1417020" cy="1866722"/>
            <a:chOff x="4520865" y="3667227"/>
            <a:chExt cx="1973179" cy="2050179"/>
          </a:xfrm>
        </p:grpSpPr>
        <p:sp>
          <p:nvSpPr>
            <p:cNvPr id="25" name="楕円 24">
              <a:extLst>
                <a:ext uri="{FF2B5EF4-FFF2-40B4-BE49-F238E27FC236}">
                  <a16:creationId xmlns:a16="http://schemas.microsoft.com/office/drawing/2014/main" id="{26CCACA9-7FB2-FBA3-FD68-983178E55761}"/>
                </a:ext>
              </a:extLst>
            </p:cNvPr>
            <p:cNvSpPr/>
            <p:nvPr/>
          </p:nvSpPr>
          <p:spPr>
            <a:xfrm>
              <a:off x="4520865"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3DA37D5-5898-7102-7FBD-25FDEA1D8363}"/>
                </a:ext>
              </a:extLst>
            </p:cNvPr>
            <p:cNvSpPr/>
            <p:nvPr/>
          </p:nvSpPr>
          <p:spPr>
            <a:xfrm>
              <a:off x="4520865"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DBF5278-F509-9B56-D6DF-7CDB3785EB7B}"/>
                </a:ext>
              </a:extLst>
            </p:cNvPr>
            <p:cNvSpPr/>
            <p:nvPr/>
          </p:nvSpPr>
          <p:spPr>
            <a:xfrm>
              <a:off x="5021379" y="5243279"/>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a:extLst>
              <a:ext uri="{FF2B5EF4-FFF2-40B4-BE49-F238E27FC236}">
                <a16:creationId xmlns:a16="http://schemas.microsoft.com/office/drawing/2014/main" id="{BDA73574-FB5C-543A-32C0-731D7CBD85CE}"/>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44209835-6F22-76D0-4177-38AD4F929207}"/>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F0019FC-63C8-D598-3B80-4634D99398E7}"/>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C60E1AE7-1828-D3C0-3470-70B1010F95FB}"/>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8D98F1D8-C68D-3700-0EFE-8BB737B10A13}"/>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74940E8A-EBCB-9624-9CD5-0E71DFC897AA}"/>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623AE98F-54B3-7FBC-99EA-C6D84F1E8AD2}"/>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17151547-DB50-3684-6414-D5A78F8F8D99}"/>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CE594C1C-5F2F-5340-E80B-3A8715D77342}"/>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FE1BFF1-F8AA-B143-9A32-1DB02A4D56F5}"/>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155FDBA2-528E-EBBB-B1E7-38584FA792BE}"/>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F036F125-D27E-E176-D660-2ECCC0545F4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30C4EBD9-7171-973F-DA78-378809609D10}"/>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E8505819-AA25-0C20-7357-A0D8CBF99708}"/>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EC298DCE-3774-F406-0E5E-B86E6C0999BE}"/>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05F37E0C-825E-3E0F-75BA-CE9AEE2FC3B7}"/>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A1B627AE-6537-1BF7-8F26-ECB398BA70D3}"/>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BB65C3FB-BC8A-775A-654A-3EF85B2F0D0D}"/>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3F81967-424E-CDA7-203B-38CD87FAF223}"/>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6AB8DA3-47C3-50AC-657C-AF4306FF89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DE106E5D-0715-E93E-F1C9-B8097CF14DE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53D0C8AF-9227-B1F5-935D-91E3956204DB}"/>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5" name="図 4">
            <a:extLst>
              <a:ext uri="{FF2B5EF4-FFF2-40B4-BE49-F238E27FC236}">
                <a16:creationId xmlns:a16="http://schemas.microsoft.com/office/drawing/2014/main" id="{960C426D-6320-62ED-A35E-EA0FA95A52F1}"/>
              </a:ext>
            </a:extLst>
          </p:cNvPr>
          <p:cNvPicPr>
            <a:picLocks noChangeAspect="1"/>
          </p:cNvPicPr>
          <p:nvPr/>
        </p:nvPicPr>
        <p:blipFill>
          <a:blip r:embed="rId10"/>
          <a:stretch>
            <a:fillRect/>
          </a:stretch>
        </p:blipFill>
        <p:spPr>
          <a:xfrm>
            <a:off x="5439509" y="4769150"/>
            <a:ext cx="3704491" cy="1439848"/>
          </a:xfrm>
          <a:prstGeom prst="rect">
            <a:avLst/>
          </a:prstGeom>
        </p:spPr>
      </p:pic>
      <p:pic>
        <p:nvPicPr>
          <p:cNvPr id="7" name="図 6">
            <a:extLst>
              <a:ext uri="{FF2B5EF4-FFF2-40B4-BE49-F238E27FC236}">
                <a16:creationId xmlns:a16="http://schemas.microsoft.com/office/drawing/2014/main" id="{7EB26F90-FB8A-DDCE-05E0-5091801B50E4}"/>
              </a:ext>
            </a:extLst>
          </p:cNvPr>
          <p:cNvPicPr>
            <a:picLocks noChangeAspect="1"/>
          </p:cNvPicPr>
          <p:nvPr/>
        </p:nvPicPr>
        <p:blipFill>
          <a:blip r:embed="rId11"/>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BC863D50-790A-941C-0588-E87E8FD68DF1}"/>
              </a:ext>
            </a:extLst>
          </p:cNvPr>
          <p:cNvPicPr>
            <a:picLocks noChangeAspect="1"/>
          </p:cNvPicPr>
          <p:nvPr/>
        </p:nvPicPr>
        <p:blipFill rotWithShape="1">
          <a:blip r:embed="rId12">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B6A31D05-003D-A2E4-8058-BC6C88262543}"/>
              </a:ext>
            </a:extLst>
          </p:cNvPr>
          <p:cNvPicPr>
            <a:picLocks noChangeAspect="1"/>
          </p:cNvPicPr>
          <p:nvPr/>
        </p:nvPicPr>
        <p:blipFill>
          <a:blip r:embed="rId6"/>
          <a:srcRect l="49843"/>
          <a:stretch>
            <a:fillRect/>
          </a:stretch>
        </p:blipFill>
        <p:spPr>
          <a:xfrm>
            <a:off x="-5369310" y="5117540"/>
            <a:ext cx="2475136" cy="1828964"/>
          </a:xfrm>
          <a:prstGeom prst="rect">
            <a:avLst/>
          </a:prstGeom>
        </p:spPr>
      </p:pic>
    </p:spTree>
    <p:extLst>
      <p:ext uri="{BB962C8B-B14F-4D97-AF65-F5344CB8AC3E}">
        <p14:creationId xmlns:p14="http://schemas.microsoft.com/office/powerpoint/2010/main" val="1125175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A0908C-513A-0A48-BAC5-A4C473AA3D5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74A46BD-1772-BCC6-76DC-CDA02FE0E8CB}"/>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2E8EDA-4984-4700-4AF8-A4BB38C832CD}"/>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2FE65DE6-3BFD-C243-857F-1DD735125DA5}"/>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B9B96A4E-E293-77EE-466E-908D65DDC75B}"/>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1E58987-AFA2-D10D-A34C-9B3FEC93D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27CEE204-22FC-2791-566D-EBEA91DE85EC}"/>
              </a:ext>
            </a:extLst>
          </p:cNvPr>
          <p:cNvPicPr>
            <a:picLocks noChangeAspect="1"/>
          </p:cNvPicPr>
          <p:nvPr/>
        </p:nvPicPr>
        <p:blipFill>
          <a:blip r:embed="rId8"/>
          <a:srcRect t="6964"/>
          <a:stretch>
            <a:fillRect/>
          </a:stretch>
        </p:blipFill>
        <p:spPr>
          <a:xfrm>
            <a:off x="401809" y="997048"/>
            <a:ext cx="7886700" cy="2537928"/>
          </a:xfrm>
          <a:prstGeom prst="rect">
            <a:avLst/>
          </a:prstGeom>
        </p:spPr>
      </p:pic>
      <p:sp>
        <p:nvSpPr>
          <p:cNvPr id="19" name="四角形: 角を丸くする 18">
            <a:extLst>
              <a:ext uri="{FF2B5EF4-FFF2-40B4-BE49-F238E27FC236}">
                <a16:creationId xmlns:a16="http://schemas.microsoft.com/office/drawing/2014/main" id="{36F6A492-4699-A116-2ED1-1E8057DFF86A}"/>
              </a:ext>
            </a:extLst>
          </p:cNvPr>
          <p:cNvSpPr/>
          <p:nvPr/>
        </p:nvSpPr>
        <p:spPr>
          <a:xfrm>
            <a:off x="5209449" y="895156"/>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9F1E6A5-6D5C-57ED-E807-6141833491C7}"/>
              </a:ext>
            </a:extLst>
          </p:cNvPr>
          <p:cNvSpPr txBox="1"/>
          <p:nvPr/>
        </p:nvSpPr>
        <p:spPr>
          <a:xfrm>
            <a:off x="5980011" y="2915856"/>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7AD195E5-9473-FBF4-80BF-8189673FDDF4}"/>
              </a:ext>
            </a:extLst>
          </p:cNvPr>
          <p:cNvSpPr/>
          <p:nvPr/>
        </p:nvSpPr>
        <p:spPr>
          <a:xfrm flipV="1">
            <a:off x="401809" y="2306012"/>
            <a:ext cx="7397601" cy="3529442"/>
          </a:xfrm>
          <a:custGeom>
            <a:avLst/>
            <a:gdLst>
              <a:gd name="csX0" fmla="*/ 0 w 7397601"/>
              <a:gd name="csY0" fmla="*/ 425053 h 2550267"/>
              <a:gd name="csX1" fmla="*/ 425053 w 7397601"/>
              <a:gd name="csY1" fmla="*/ 0 h 2550267"/>
              <a:gd name="csX2" fmla="*/ 1232934 w 7397601"/>
              <a:gd name="csY2" fmla="*/ 0 h 2550267"/>
              <a:gd name="csX3" fmla="*/ 1232934 w 7397601"/>
              <a:gd name="csY3" fmla="*/ 0 h 2550267"/>
              <a:gd name="csX4" fmla="*/ 3082334 w 7397601"/>
              <a:gd name="csY4" fmla="*/ 0 h 2550267"/>
              <a:gd name="csX5" fmla="*/ 6972548 w 7397601"/>
              <a:gd name="csY5" fmla="*/ 0 h 2550267"/>
              <a:gd name="csX6" fmla="*/ 7397601 w 7397601"/>
              <a:gd name="csY6" fmla="*/ 425053 h 2550267"/>
              <a:gd name="csX7" fmla="*/ 7397601 w 7397601"/>
              <a:gd name="csY7" fmla="*/ 1487656 h 2550267"/>
              <a:gd name="csX8" fmla="*/ 7397601 w 7397601"/>
              <a:gd name="csY8" fmla="*/ 1487656 h 2550267"/>
              <a:gd name="csX9" fmla="*/ 7397601 w 7397601"/>
              <a:gd name="csY9" fmla="*/ 2125223 h 2550267"/>
              <a:gd name="csX10" fmla="*/ 7397601 w 7397601"/>
              <a:gd name="csY10" fmla="*/ 2125214 h 2550267"/>
              <a:gd name="csX11" fmla="*/ 6972548 w 7397601"/>
              <a:gd name="csY11" fmla="*/ 2550267 h 2550267"/>
              <a:gd name="csX12" fmla="*/ 3082334 w 7397601"/>
              <a:gd name="csY12" fmla="*/ 2550267 h 2550267"/>
              <a:gd name="csX13" fmla="*/ 3224466 w 7397601"/>
              <a:gd name="csY13" fmla="*/ 3529442 h 2550267"/>
              <a:gd name="csX14" fmla="*/ 1232934 w 7397601"/>
              <a:gd name="csY14" fmla="*/ 2550267 h 2550267"/>
              <a:gd name="csX15" fmla="*/ 425053 w 7397601"/>
              <a:gd name="csY15" fmla="*/ 2550267 h 2550267"/>
              <a:gd name="csX16" fmla="*/ 0 w 7397601"/>
              <a:gd name="csY16" fmla="*/ 2125214 h 2550267"/>
              <a:gd name="csX17" fmla="*/ 0 w 7397601"/>
              <a:gd name="csY17" fmla="*/ 2125223 h 2550267"/>
              <a:gd name="csX18" fmla="*/ 0 w 7397601"/>
              <a:gd name="csY18" fmla="*/ 1487656 h 2550267"/>
              <a:gd name="csX19" fmla="*/ 0 w 7397601"/>
              <a:gd name="csY19" fmla="*/ 1487656 h 2550267"/>
              <a:gd name="csX20" fmla="*/ 0 w 7397601"/>
              <a:gd name="csY20" fmla="*/ 425053 h 2550267"/>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1232934 w 7397601"/>
              <a:gd name="csY14" fmla="*/ 255026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2401334 w 7397601"/>
              <a:gd name="csY14" fmla="*/ 254010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7397601" h="3529442">
                <a:moveTo>
                  <a:pt x="0" y="425053"/>
                </a:moveTo>
                <a:cubicBezTo>
                  <a:pt x="0" y="190303"/>
                  <a:pt x="190303" y="0"/>
                  <a:pt x="425053" y="0"/>
                </a:cubicBezTo>
                <a:lnTo>
                  <a:pt x="1232934" y="0"/>
                </a:lnTo>
                <a:lnTo>
                  <a:pt x="1232934" y="0"/>
                </a:lnTo>
                <a:lnTo>
                  <a:pt x="3082334" y="0"/>
                </a:lnTo>
                <a:lnTo>
                  <a:pt x="6972548" y="0"/>
                </a:lnTo>
                <a:cubicBezTo>
                  <a:pt x="7207298" y="0"/>
                  <a:pt x="7397601" y="190303"/>
                  <a:pt x="7397601" y="425053"/>
                </a:cubicBezTo>
                <a:lnTo>
                  <a:pt x="7397601" y="1487656"/>
                </a:lnTo>
                <a:lnTo>
                  <a:pt x="7397601" y="1487656"/>
                </a:lnTo>
                <a:lnTo>
                  <a:pt x="7397601" y="2125223"/>
                </a:lnTo>
                <a:lnTo>
                  <a:pt x="7397601" y="2125214"/>
                </a:lnTo>
                <a:cubicBezTo>
                  <a:pt x="7397601" y="2359964"/>
                  <a:pt x="7207298" y="2550267"/>
                  <a:pt x="6972548" y="2550267"/>
                </a:cubicBezTo>
                <a:lnTo>
                  <a:pt x="3747814" y="2545187"/>
                </a:lnTo>
                <a:lnTo>
                  <a:pt x="3224466" y="3529442"/>
                </a:lnTo>
                <a:lnTo>
                  <a:pt x="2401334" y="2540107"/>
                </a:lnTo>
                <a:lnTo>
                  <a:pt x="425053" y="2550267"/>
                </a:lnTo>
                <a:cubicBezTo>
                  <a:pt x="190303" y="2550267"/>
                  <a:pt x="0" y="2359964"/>
                  <a:pt x="0" y="2125214"/>
                </a:cubicBezTo>
                <a:lnTo>
                  <a:pt x="0" y="2125223"/>
                </a:lnTo>
                <a:lnTo>
                  <a:pt x="0" y="1487656"/>
                </a:lnTo>
                <a:lnTo>
                  <a:pt x="0" y="1487656"/>
                </a:lnTo>
                <a:lnTo>
                  <a:pt x="0" y="425053"/>
                </a:lnTo>
                <a:close/>
              </a:path>
            </a:pathLst>
          </a:cu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9" name="グループ化 48">
            <a:extLst>
              <a:ext uri="{FF2B5EF4-FFF2-40B4-BE49-F238E27FC236}">
                <a16:creationId xmlns:a16="http://schemas.microsoft.com/office/drawing/2014/main" id="{B2029098-961F-55D8-C2A3-D852C1DEC124}"/>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C1033C94-D4BE-75AA-B4A4-0FAB5F6DE1F1}"/>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7FBC9B7-9FC1-0B4B-70FA-2E49F3617B9D}"/>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0B043579-6974-72C3-7AB2-09D16CDC4C57}"/>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765D039D-4254-3A09-2ADC-F8D2E0EDC4B5}"/>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E1904748-34E4-602C-55D0-5233D2D24B85}"/>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C1844C1C-17DF-892C-50FC-909711C3656F}"/>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B338FD46-3FE3-8969-CC8E-62C337A900B6}"/>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7D32FCAB-8284-D2CF-B47B-DDBA28D858C8}"/>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8280DEB9-8DF7-ADC8-3E17-B9692CE0C21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3E923E3E-14B4-CE09-B763-7BC2BC723D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565D20E9-3E09-8AB6-A526-EB4B0AEC7D4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B32D57A6-AC0F-9E06-541A-6C3B2FCFD864}"/>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16BDFA8C-B4CC-40FA-CF93-9EA59CE17C6C}"/>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6E295892-DD36-29ED-60D8-2A4C16304FBA}"/>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63902914-937D-904B-E08B-DF4BD7F1815D}"/>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D2449045-6454-19A4-994F-07ACD842746A}"/>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5FAC90EF-8765-7055-5AA4-7CCCB5A589B4}"/>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ACB23CE-3AEB-3B1C-1874-9AF8AF3CD021}"/>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31AA0DF2-4599-71D6-8469-873A4C43C072}"/>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B268D72A-DD1A-BEDF-5843-AE179EA32AA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75923055-762C-5979-9B03-EDE79FBB43A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7" name="図 6">
            <a:extLst>
              <a:ext uri="{FF2B5EF4-FFF2-40B4-BE49-F238E27FC236}">
                <a16:creationId xmlns:a16="http://schemas.microsoft.com/office/drawing/2014/main" id="{CECE9B44-F395-F794-C33B-5026C5A56C4E}"/>
              </a:ext>
            </a:extLst>
          </p:cNvPr>
          <p:cNvPicPr>
            <a:picLocks noChangeAspect="1"/>
          </p:cNvPicPr>
          <p:nvPr/>
        </p:nvPicPr>
        <p:blipFill>
          <a:blip r:embed="rId9"/>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DB1CDFE7-E4B9-822E-4507-9EE532EE357E}"/>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890FC599-EBAA-ABB2-C09F-17949EC8B2B9}"/>
              </a:ext>
            </a:extLst>
          </p:cNvPr>
          <p:cNvPicPr>
            <a:picLocks noChangeAspect="1"/>
          </p:cNvPicPr>
          <p:nvPr/>
        </p:nvPicPr>
        <p:blipFill>
          <a:blip r:embed="rId6"/>
          <a:srcRect l="49843"/>
          <a:stretch>
            <a:fillRect/>
          </a:stretch>
        </p:blipFill>
        <p:spPr>
          <a:xfrm>
            <a:off x="-5369310" y="5117540"/>
            <a:ext cx="2475136" cy="1828964"/>
          </a:xfrm>
          <a:prstGeom prst="rect">
            <a:avLst/>
          </a:prstGeom>
        </p:spPr>
      </p:pic>
      <p:grpSp>
        <p:nvGrpSpPr>
          <p:cNvPr id="67" name="グループ化 66">
            <a:extLst>
              <a:ext uri="{FF2B5EF4-FFF2-40B4-BE49-F238E27FC236}">
                <a16:creationId xmlns:a16="http://schemas.microsoft.com/office/drawing/2014/main" id="{D5215870-ECD8-6AD2-466A-D2F28F1BECEB}"/>
              </a:ext>
            </a:extLst>
          </p:cNvPr>
          <p:cNvGrpSpPr/>
          <p:nvPr/>
        </p:nvGrpSpPr>
        <p:grpSpPr>
          <a:xfrm>
            <a:off x="895076" y="2932249"/>
            <a:ext cx="1490447" cy="2521338"/>
            <a:chOff x="906090" y="-171000"/>
            <a:chExt cx="3600000" cy="6461672"/>
          </a:xfrm>
        </p:grpSpPr>
        <p:sp>
          <p:nvSpPr>
            <p:cNvPr id="68" name="正方形/長方形 67">
              <a:extLst>
                <a:ext uri="{FF2B5EF4-FFF2-40B4-BE49-F238E27FC236}">
                  <a16:creationId xmlns:a16="http://schemas.microsoft.com/office/drawing/2014/main" id="{47C26C99-D893-9B80-3DF7-6053DEBE3B1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9" name="楕円 68">
              <a:extLst>
                <a:ext uri="{FF2B5EF4-FFF2-40B4-BE49-F238E27FC236}">
                  <a16:creationId xmlns:a16="http://schemas.microsoft.com/office/drawing/2014/main" id="{B56D8C3B-90B4-32EE-3D21-FDC35EC29ACC}"/>
                </a:ext>
              </a:extLst>
            </p:cNvPr>
            <p:cNvSpPr/>
            <p:nvPr/>
          </p:nvSpPr>
          <p:spPr>
            <a:xfrm>
              <a:off x="1266091" y="2787478"/>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0" name="楕円 69">
              <a:extLst>
                <a:ext uri="{FF2B5EF4-FFF2-40B4-BE49-F238E27FC236}">
                  <a16:creationId xmlns:a16="http://schemas.microsoft.com/office/drawing/2014/main" id="{3A4A6B56-F389-964F-7BDC-8A284090ED92}"/>
                </a:ext>
              </a:extLst>
            </p:cNvPr>
            <p:cNvSpPr/>
            <p:nvPr/>
          </p:nvSpPr>
          <p:spPr>
            <a:xfrm>
              <a:off x="1986087" y="2938816"/>
              <a:ext cx="1440000" cy="1440001"/>
            </a:xfrm>
            <a:prstGeom prst="ellipse">
              <a:avLst/>
            </a:prstGeom>
            <a:solidFill>
              <a:srgbClr val="FF6600"/>
            </a:solidFill>
            <a:ln>
              <a:noFill/>
            </a:ln>
            <a:scene3d>
              <a:camera prst="isometricOffAxis2Top"/>
              <a:lightRig rig="contrasting" dir="t"/>
            </a:scene3d>
            <a:sp3d extrusionH="63500" contourW="127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1" name="楕円 70">
              <a:extLst>
                <a:ext uri="{FF2B5EF4-FFF2-40B4-BE49-F238E27FC236}">
                  <a16:creationId xmlns:a16="http://schemas.microsoft.com/office/drawing/2014/main" id="{42726CA7-848B-874B-2C53-C4C8BD431E01}"/>
                </a:ext>
              </a:extLst>
            </p:cNvPr>
            <p:cNvSpPr/>
            <p:nvPr/>
          </p:nvSpPr>
          <p:spPr>
            <a:xfrm>
              <a:off x="1266091" y="1061271"/>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2" name="正方形/長方形 71">
              <a:extLst>
                <a:ext uri="{FF2B5EF4-FFF2-40B4-BE49-F238E27FC236}">
                  <a16:creationId xmlns:a16="http://schemas.microsoft.com/office/drawing/2014/main" id="{CD555112-2D59-6BE1-492E-EEB3B0DD13BF}"/>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80" name="テキスト ボックス 79">
            <a:extLst>
              <a:ext uri="{FF2B5EF4-FFF2-40B4-BE49-F238E27FC236}">
                <a16:creationId xmlns:a16="http://schemas.microsoft.com/office/drawing/2014/main" id="{F17DB56F-8D1E-B0F4-F321-3451D06CD36F}"/>
              </a:ext>
            </a:extLst>
          </p:cNvPr>
          <p:cNvSpPr txBox="1"/>
          <p:nvPr/>
        </p:nvSpPr>
        <p:spPr>
          <a:xfrm>
            <a:off x="3653106" y="3636168"/>
            <a:ext cx="992580"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82" name="直線矢印コネクタ 81">
            <a:extLst>
              <a:ext uri="{FF2B5EF4-FFF2-40B4-BE49-F238E27FC236}">
                <a16:creationId xmlns:a16="http://schemas.microsoft.com/office/drawing/2014/main" id="{10F37FC2-4EC4-1F64-DA58-3CD9C9D0F359}"/>
              </a:ext>
            </a:extLst>
          </p:cNvPr>
          <p:cNvCxnSpPr>
            <a:cxnSpLocks/>
            <a:stCxn id="80" idx="1"/>
          </p:cNvCxnSpPr>
          <p:nvPr/>
        </p:nvCxnSpPr>
        <p:spPr>
          <a:xfrm flipH="1">
            <a:off x="2344729" y="3843917"/>
            <a:ext cx="1308377" cy="20646"/>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3" name="テキスト ボックス 82">
            <a:extLst>
              <a:ext uri="{FF2B5EF4-FFF2-40B4-BE49-F238E27FC236}">
                <a16:creationId xmlns:a16="http://schemas.microsoft.com/office/drawing/2014/main" id="{5801C5CC-B787-9A8D-8721-31C842929A0F}"/>
              </a:ext>
            </a:extLst>
          </p:cNvPr>
          <p:cNvSpPr txBox="1"/>
          <p:nvPr/>
        </p:nvSpPr>
        <p:spPr>
          <a:xfrm>
            <a:off x="3653106" y="5026938"/>
            <a:ext cx="992580"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84" name="直線矢印コネクタ 83">
            <a:extLst>
              <a:ext uri="{FF2B5EF4-FFF2-40B4-BE49-F238E27FC236}">
                <a16:creationId xmlns:a16="http://schemas.microsoft.com/office/drawing/2014/main" id="{22F0B800-BCB2-5161-6121-1FA477AC724B}"/>
              </a:ext>
            </a:extLst>
          </p:cNvPr>
          <p:cNvCxnSpPr>
            <a:cxnSpLocks/>
            <a:stCxn id="83" idx="1"/>
          </p:cNvCxnSpPr>
          <p:nvPr/>
        </p:nvCxnSpPr>
        <p:spPr>
          <a:xfrm flipH="1" flipV="1">
            <a:off x="1839782" y="4744602"/>
            <a:ext cx="1813324" cy="490085"/>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6" name="テキスト ボックス 85">
            <a:extLst>
              <a:ext uri="{FF2B5EF4-FFF2-40B4-BE49-F238E27FC236}">
                <a16:creationId xmlns:a16="http://schemas.microsoft.com/office/drawing/2014/main" id="{5EE97F77-2044-1EDF-E3C3-1B29015D7407}"/>
              </a:ext>
            </a:extLst>
          </p:cNvPr>
          <p:cNvSpPr txBox="1"/>
          <p:nvPr/>
        </p:nvSpPr>
        <p:spPr>
          <a:xfrm>
            <a:off x="3787759" y="4331553"/>
            <a:ext cx="723275"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87" name="直線矢印コネクタ 86">
            <a:extLst>
              <a:ext uri="{FF2B5EF4-FFF2-40B4-BE49-F238E27FC236}">
                <a16:creationId xmlns:a16="http://schemas.microsoft.com/office/drawing/2014/main" id="{973D7339-37C1-4481-F5B6-EF5CF3DFE5D8}"/>
              </a:ext>
            </a:extLst>
          </p:cNvPr>
          <p:cNvCxnSpPr>
            <a:cxnSpLocks/>
            <a:stCxn id="86" idx="1"/>
          </p:cNvCxnSpPr>
          <p:nvPr/>
        </p:nvCxnSpPr>
        <p:spPr>
          <a:xfrm flipH="1" flipV="1">
            <a:off x="1696720" y="4434745"/>
            <a:ext cx="2091039" cy="104557"/>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テキスト ボックス 88">
            <a:extLst>
              <a:ext uri="{FF2B5EF4-FFF2-40B4-BE49-F238E27FC236}">
                <a16:creationId xmlns:a16="http://schemas.microsoft.com/office/drawing/2014/main" id="{247A9105-D4EA-BC2B-608C-D27B057FA8A2}"/>
              </a:ext>
            </a:extLst>
          </p:cNvPr>
          <p:cNvSpPr txBox="1"/>
          <p:nvPr/>
        </p:nvSpPr>
        <p:spPr>
          <a:xfrm>
            <a:off x="83423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90" name="テキスト ボックス 89">
            <a:extLst>
              <a:ext uri="{FF2B5EF4-FFF2-40B4-BE49-F238E27FC236}">
                <a16:creationId xmlns:a16="http://schemas.microsoft.com/office/drawing/2014/main" id="{F1FEF1D1-B6E2-DDF7-6C43-CC560654EF9E}"/>
              </a:ext>
            </a:extLst>
          </p:cNvPr>
          <p:cNvSpPr txBox="1"/>
          <p:nvPr/>
        </p:nvSpPr>
        <p:spPr>
          <a:xfrm>
            <a:off x="572019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grpSp>
        <p:nvGrpSpPr>
          <p:cNvPr id="106" name="グループ化 105">
            <a:extLst>
              <a:ext uri="{FF2B5EF4-FFF2-40B4-BE49-F238E27FC236}">
                <a16:creationId xmlns:a16="http://schemas.microsoft.com/office/drawing/2014/main" id="{5B4C16A5-F25D-EB9C-EB04-9D55A25BD2C3}"/>
              </a:ext>
            </a:extLst>
          </p:cNvPr>
          <p:cNvGrpSpPr/>
          <p:nvPr/>
        </p:nvGrpSpPr>
        <p:grpSpPr>
          <a:xfrm>
            <a:off x="5813771" y="2932249"/>
            <a:ext cx="1490447" cy="2521338"/>
            <a:chOff x="906090" y="-171000"/>
            <a:chExt cx="3600000" cy="6461672"/>
          </a:xfrm>
        </p:grpSpPr>
        <p:sp>
          <p:nvSpPr>
            <p:cNvPr id="107" name="正方形/長方形 106">
              <a:extLst>
                <a:ext uri="{FF2B5EF4-FFF2-40B4-BE49-F238E27FC236}">
                  <a16:creationId xmlns:a16="http://schemas.microsoft.com/office/drawing/2014/main" id="{3E6A8C56-C6D2-69EA-1DFD-84550227B8A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8" name="楕円 107">
              <a:extLst>
                <a:ext uri="{FF2B5EF4-FFF2-40B4-BE49-F238E27FC236}">
                  <a16:creationId xmlns:a16="http://schemas.microsoft.com/office/drawing/2014/main" id="{A0843B9F-FD9E-76A5-6CCA-71CFE2A40117}"/>
                </a:ext>
              </a:extLst>
            </p:cNvPr>
            <p:cNvSpPr/>
            <p:nvPr/>
          </p:nvSpPr>
          <p:spPr>
            <a:xfrm>
              <a:off x="1266091" y="2783879"/>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9" name="楕円 108">
              <a:extLst>
                <a:ext uri="{FF2B5EF4-FFF2-40B4-BE49-F238E27FC236}">
                  <a16:creationId xmlns:a16="http://schemas.microsoft.com/office/drawing/2014/main" id="{8CC054CE-8732-0681-5996-D419B22A0FC9}"/>
                </a:ext>
              </a:extLst>
            </p:cNvPr>
            <p:cNvSpPr/>
            <p:nvPr/>
          </p:nvSpPr>
          <p:spPr>
            <a:xfrm>
              <a:off x="1986092" y="3503879"/>
              <a:ext cx="1440000" cy="1440001"/>
            </a:xfrm>
            <a:prstGeom prst="ellipse">
              <a:avLst/>
            </a:prstGeom>
            <a:solidFill>
              <a:srgbClr val="FF6600"/>
            </a:solidFill>
            <a:ln w="1270">
              <a:noFill/>
            </a:ln>
            <a:scene3d>
              <a:camera prst="isometricOffAxis2Top"/>
              <a:lightRig rig="contrasting" dir="t"/>
            </a:scene3d>
            <a:sp3d extrusionH="6350" contourW="127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0" name="楕円 109">
              <a:extLst>
                <a:ext uri="{FF2B5EF4-FFF2-40B4-BE49-F238E27FC236}">
                  <a16:creationId xmlns:a16="http://schemas.microsoft.com/office/drawing/2014/main" id="{8A842FC5-8A38-818B-E234-FFDD6BBFCB9D}"/>
                </a:ext>
              </a:extLst>
            </p:cNvPr>
            <p:cNvSpPr/>
            <p:nvPr/>
          </p:nvSpPr>
          <p:spPr>
            <a:xfrm>
              <a:off x="1266091" y="1057673"/>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1" name="正方形/長方形 110">
              <a:extLst>
                <a:ext uri="{FF2B5EF4-FFF2-40B4-BE49-F238E27FC236}">
                  <a16:creationId xmlns:a16="http://schemas.microsoft.com/office/drawing/2014/main" id="{59CB0D2C-AFA4-982B-2ED4-36136CC6E4BC}"/>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cxnSp>
        <p:nvCxnSpPr>
          <p:cNvPr id="81" name="直線矢印コネクタ 80">
            <a:extLst>
              <a:ext uri="{FF2B5EF4-FFF2-40B4-BE49-F238E27FC236}">
                <a16:creationId xmlns:a16="http://schemas.microsoft.com/office/drawing/2014/main" id="{39251765-47CD-8BCF-5DBA-F7696B0BD045}"/>
              </a:ext>
            </a:extLst>
          </p:cNvPr>
          <p:cNvCxnSpPr>
            <a:cxnSpLocks/>
            <a:stCxn id="80" idx="3"/>
          </p:cNvCxnSpPr>
          <p:nvPr/>
        </p:nvCxnSpPr>
        <p:spPr>
          <a:xfrm>
            <a:off x="4645686" y="3843917"/>
            <a:ext cx="1490447" cy="93195"/>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5" name="直線矢印コネクタ 84">
            <a:extLst>
              <a:ext uri="{FF2B5EF4-FFF2-40B4-BE49-F238E27FC236}">
                <a16:creationId xmlns:a16="http://schemas.microsoft.com/office/drawing/2014/main" id="{776BACC0-D3BF-7598-F77A-3792EBC02A7E}"/>
              </a:ext>
            </a:extLst>
          </p:cNvPr>
          <p:cNvCxnSpPr>
            <a:cxnSpLocks/>
            <a:stCxn id="83" idx="3"/>
          </p:cNvCxnSpPr>
          <p:nvPr/>
        </p:nvCxnSpPr>
        <p:spPr>
          <a:xfrm flipV="1">
            <a:off x="4645686" y="4873195"/>
            <a:ext cx="1813324" cy="361492"/>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8" name="直線矢印コネクタ 87">
            <a:extLst>
              <a:ext uri="{FF2B5EF4-FFF2-40B4-BE49-F238E27FC236}">
                <a16:creationId xmlns:a16="http://schemas.microsoft.com/office/drawing/2014/main" id="{C2423808-E5FE-8654-6717-8CB4DFDC8529}"/>
              </a:ext>
            </a:extLst>
          </p:cNvPr>
          <p:cNvCxnSpPr>
            <a:cxnSpLocks/>
            <a:stCxn id="86" idx="3"/>
          </p:cNvCxnSpPr>
          <p:nvPr/>
        </p:nvCxnSpPr>
        <p:spPr>
          <a:xfrm>
            <a:off x="4511034" y="4539302"/>
            <a:ext cx="1947976" cy="104557"/>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38640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224735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D1945A-7DDC-F1C4-68DB-31F44A4C787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8B5B605-2FB9-32E0-23B0-6765009B8403}"/>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7047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dirty="0"/>
              <a:t>本研究の目的</a:t>
            </a:r>
            <a:endParaRPr kumimoji="1" lang="ja-JP" altLang="en-US" dirty="0"/>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en-US" altLang="ja-JP" dirty="0"/>
              <a:t>BCDR</a:t>
            </a:r>
            <a:r>
              <a:rPr lang="ja-JP" altLang="en-US" dirty="0"/>
              <a:t>法による</a:t>
            </a:r>
            <a:r>
              <a:rPr lang="en-US" altLang="ja-JP" dirty="0"/>
              <a:t>MEGTRON6</a:t>
            </a:r>
            <a:r>
              <a:rPr lang="ja-JP" altLang="en-US" dirty="0"/>
              <a:t>の複素誘電率測定</a:t>
            </a:r>
            <a:endParaRPr lang="en-US" altLang="ja-JP" dirty="0"/>
          </a:p>
          <a:p>
            <a:r>
              <a:rPr lang="en-US" altLang="ja-JP" dirty="0"/>
              <a:t>BCDR</a:t>
            </a:r>
            <a:r>
              <a:rPr lang="ja-JP" altLang="en-US" dirty="0"/>
              <a:t>法による</a:t>
            </a:r>
            <a:r>
              <a:rPr lang="en-US" altLang="ja-JP" dirty="0"/>
              <a:t>MEGTRON6</a:t>
            </a:r>
            <a:r>
              <a:rPr lang="ja-JP" altLang="en-US" dirty="0"/>
              <a:t>の導電率測定</a:t>
            </a:r>
            <a:endParaRPr lang="en-US" altLang="ja-JP" dirty="0"/>
          </a:p>
          <a:p>
            <a:r>
              <a:rPr lang="ja-JP" altLang="en-US" dirty="0"/>
              <a:t>減衰定数の算出と表面粗さの影響評価</a:t>
            </a:r>
            <a:endParaRPr kumimoji="1" lang="ja-JP" altLang="en-US" dirty="0"/>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dirty="0"/>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66803"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標準銅箔を使用</a:t>
            </a: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2347312"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複素誘電率測定</a:t>
            </a: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4803990" y="4671289"/>
            <a:ext cx="214464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実基板銅箔を使用</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7454437" y="4671289"/>
            <a:ext cx="1444527"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導電率測定</a:t>
            </a:r>
            <a:endParaRPr kumimoji="1" lang="ja-JP" altLang="en-US" dirty="0">
              <a:solidFill>
                <a:schemeClr val="tx1"/>
              </a:solidFill>
            </a:endParaRP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938803" y="4941289"/>
            <a:ext cx="4085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cxnSpLocks/>
            <a:stCxn id="7" idx="3"/>
            <a:endCxn id="9" idx="1"/>
          </p:cNvCxnSpPr>
          <p:nvPr/>
        </p:nvCxnSpPr>
        <p:spPr>
          <a:xfrm>
            <a:off x="4219312" y="4941289"/>
            <a:ext cx="5846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cxnSpLocks/>
            <a:stCxn id="9" idx="3"/>
            <a:endCxn id="10" idx="1"/>
          </p:cNvCxnSpPr>
          <p:nvPr/>
        </p:nvCxnSpPr>
        <p:spPr>
          <a:xfrm>
            <a:off x="6948634" y="4941289"/>
            <a:ext cx="505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29CBCFB-299D-FED2-BCD3-096848E09684}"/>
              </a:ext>
            </a:extLst>
          </p:cNvPr>
          <p:cNvCxnSpPr>
            <a:cxnSpLocks/>
            <a:stCxn id="10" idx="2"/>
            <a:endCxn id="23" idx="0"/>
          </p:cNvCxnSpPr>
          <p:nvPr/>
        </p:nvCxnSpPr>
        <p:spPr>
          <a:xfrm flipH="1">
            <a:off x="8176700" y="5211289"/>
            <a:ext cx="1" cy="538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41E2FCF-5426-FD13-C556-88508E985F4B}"/>
              </a:ext>
            </a:extLst>
          </p:cNvPr>
          <p:cNvSpPr/>
          <p:nvPr/>
        </p:nvSpPr>
        <p:spPr>
          <a:xfrm>
            <a:off x="7278268" y="5749439"/>
            <a:ext cx="179686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減衰定数算出</a:t>
            </a:r>
            <a:endParaRPr kumimoji="1" lang="ja-JP" altLang="en-US" dirty="0">
              <a:solidFill>
                <a:schemeClr val="tx1"/>
              </a:solidFill>
            </a:endParaRPr>
          </a:p>
        </p:txBody>
      </p:sp>
    </p:spTree>
    <p:extLst>
      <p:ext uri="{BB962C8B-B14F-4D97-AF65-F5344CB8AC3E}">
        <p14:creationId xmlns:p14="http://schemas.microsoft.com/office/powerpoint/2010/main" val="2612903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80DD8-C57A-8044-CEA5-11CCB06C0A03}"/>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EF15B78D-F601-0D58-A9BD-F19448B90885}"/>
              </a:ext>
            </a:extLst>
          </p:cNvPr>
          <p:cNvSpPr>
            <a:spLocks noGrp="1"/>
          </p:cNvSpPr>
          <p:nvPr>
            <p:ph idx="1"/>
          </p:nvPr>
        </p:nvSpPr>
        <p:spPr/>
        <p:txBody>
          <a:bodyPr/>
          <a:lstStyle/>
          <a:p>
            <a:r>
              <a:rPr kumimoji="1" lang="ja-JP" altLang="en-US" dirty="0"/>
              <a:t>研究背景</a:t>
            </a:r>
            <a:endParaRPr kumimoji="1" lang="en-US" altLang="ja-JP" dirty="0"/>
          </a:p>
          <a:p>
            <a:r>
              <a:rPr lang="ja-JP" altLang="en-US" dirty="0"/>
              <a:t>研究の目的・やったこと</a:t>
            </a:r>
            <a:endParaRPr kumimoji="1" lang="en-US" altLang="ja-JP" dirty="0"/>
          </a:p>
          <a:p>
            <a:r>
              <a:rPr lang="ja-JP" altLang="en-US" dirty="0"/>
              <a:t>平衡型円板共振器法</a:t>
            </a:r>
            <a:endParaRPr lang="en-US" altLang="ja-JP" dirty="0"/>
          </a:p>
          <a:p>
            <a:r>
              <a:rPr kumimoji="1" lang="ja-JP" altLang="en-US" dirty="0"/>
              <a:t>測定結果</a:t>
            </a:r>
            <a:endParaRPr kumimoji="1" lang="en-US" altLang="ja-JP" dirty="0"/>
          </a:p>
          <a:p>
            <a:r>
              <a:rPr lang="ja-JP" altLang="en-US" dirty="0"/>
              <a:t>まとめ</a:t>
            </a:r>
            <a:endParaRPr kumimoji="1" lang="ja-JP" altLang="en-US" dirty="0"/>
          </a:p>
        </p:txBody>
      </p:sp>
    </p:spTree>
    <p:extLst>
      <p:ext uri="{BB962C8B-B14F-4D97-AF65-F5344CB8AC3E}">
        <p14:creationId xmlns:p14="http://schemas.microsoft.com/office/powerpoint/2010/main" val="3095159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1696F-B650-2311-3280-24D8406C5120}"/>
              </a:ext>
            </a:extLst>
          </p:cNvPr>
          <p:cNvSpPr>
            <a:spLocks noGrp="1"/>
          </p:cNvSpPr>
          <p:nvPr>
            <p:ph type="title"/>
          </p:nvPr>
        </p:nvSpPr>
        <p:spPr/>
        <p:txBody>
          <a:bodyPr/>
          <a:lstStyle/>
          <a:p>
            <a:r>
              <a:rPr kumimoji="1" lang="ja-JP" altLang="en-US" dirty="0"/>
              <a:t>今までやったこと</a:t>
            </a:r>
          </a:p>
        </p:txBody>
      </p:sp>
      <p:sp>
        <p:nvSpPr>
          <p:cNvPr id="3" name="コンテンツ プレースホルダー 2">
            <a:extLst>
              <a:ext uri="{FF2B5EF4-FFF2-40B4-BE49-F238E27FC236}">
                <a16:creationId xmlns:a16="http://schemas.microsoft.com/office/drawing/2014/main" id="{09ACB575-8A3A-70C5-B3AB-6A6C292BBFF8}"/>
              </a:ext>
            </a:extLst>
          </p:cNvPr>
          <p:cNvSpPr>
            <a:spLocks noGrp="1"/>
          </p:cNvSpPr>
          <p:nvPr>
            <p:ph idx="1"/>
          </p:nvPr>
        </p:nvSpPr>
        <p:spPr/>
        <p:txBody>
          <a:bodyPr/>
          <a:lstStyle/>
          <a:p>
            <a:r>
              <a:rPr kumimoji="1" lang="ja-JP" altLang="en-US" dirty="0"/>
              <a:t>試料の作成：ハサミで円板状に切り出し</a:t>
            </a:r>
          </a:p>
          <a:p>
            <a:r>
              <a:rPr kumimoji="1" lang="ja-JP" altLang="en-US" dirty="0"/>
              <a:t>銅箔のエッチング：円板状に銅箔を残す加工を実施</a:t>
            </a:r>
          </a:p>
          <a:p>
            <a:r>
              <a:rPr kumimoji="1" lang="en-US" altLang="ja-JP" dirty="0"/>
              <a:t>FR-4</a:t>
            </a:r>
            <a:r>
              <a:rPr kumimoji="1" lang="ja-JP" altLang="en-US" dirty="0"/>
              <a:t>基板の複素誘電率を測定（</a:t>
            </a:r>
            <a:r>
              <a:rPr kumimoji="1" lang="en-US" altLang="ja-JP" dirty="0"/>
              <a:t>BCDR</a:t>
            </a:r>
            <a:r>
              <a:rPr kumimoji="1" lang="ja-JP" altLang="en-US" dirty="0"/>
              <a:t>法）</a:t>
            </a:r>
          </a:p>
          <a:p>
            <a:r>
              <a:rPr kumimoji="1" lang="en-US" altLang="ja-JP" dirty="0"/>
              <a:t>FR-4</a:t>
            </a:r>
            <a:r>
              <a:rPr kumimoji="1" lang="ja-JP" altLang="en-US" dirty="0"/>
              <a:t>基板の導電率を測定／推定</a:t>
            </a:r>
            <a:endParaRPr kumimoji="1" lang="en-US" altLang="ja-JP" dirty="0"/>
          </a:p>
          <a:p>
            <a:r>
              <a:rPr lang="en-US" altLang="ja-JP" dirty="0"/>
              <a:t>MEGTRON6</a:t>
            </a:r>
            <a:r>
              <a:rPr lang="ja-JP" altLang="en-US" dirty="0"/>
              <a:t>基盤の測定</a:t>
            </a:r>
            <a:endParaRPr kumimoji="1" lang="ja-JP" altLang="en-US" dirty="0"/>
          </a:p>
        </p:txBody>
      </p:sp>
      <p:sp>
        <p:nvSpPr>
          <p:cNvPr id="5" name="テキスト ボックス 4">
            <a:extLst>
              <a:ext uri="{FF2B5EF4-FFF2-40B4-BE49-F238E27FC236}">
                <a16:creationId xmlns:a16="http://schemas.microsoft.com/office/drawing/2014/main" id="{6E6BC647-0208-CDED-60F3-C9A30B657A49}"/>
              </a:ext>
            </a:extLst>
          </p:cNvPr>
          <p:cNvSpPr txBox="1"/>
          <p:nvPr/>
        </p:nvSpPr>
        <p:spPr>
          <a:xfrm>
            <a:off x="-4737370" y="2561129"/>
            <a:ext cx="4572000" cy="1169551"/>
          </a:xfrm>
          <a:prstGeom prst="rect">
            <a:avLst/>
          </a:prstGeom>
          <a:noFill/>
        </p:spPr>
        <p:txBody>
          <a:bodyPr wrap="square">
            <a:spAutoFit/>
          </a:bodyPr>
          <a:lstStyle/>
          <a:p>
            <a:r>
              <a:rPr lang="ja-JP" altLang="en-US" sz="1400" dirty="0"/>
              <a:t>平衡型円板共振器法による導体損と表皮効果の評価</a:t>
            </a:r>
            <a:endParaRPr lang="en-US" altLang="ja-JP" sz="1400" dirty="0"/>
          </a:p>
          <a:p>
            <a:r>
              <a:rPr kumimoji="1" lang="en-US" altLang="ja-JP" sz="1400" dirty="0"/>
              <a:t>20GHz </a:t>
            </a:r>
            <a:r>
              <a:rPr kumimoji="1" lang="ja-JP" altLang="en-US" sz="1400" dirty="0"/>
              <a:t>超（高周波における）プリント基板の導電率測定と導体損についての検討</a:t>
            </a:r>
            <a:endParaRPr kumimoji="1" lang="en-US" altLang="ja-JP" sz="1400" dirty="0"/>
          </a:p>
          <a:p>
            <a:endParaRPr kumimoji="1" lang="en-US" altLang="ja-JP" sz="1400" dirty="0"/>
          </a:p>
          <a:p>
            <a:r>
              <a:rPr kumimoji="1" lang="ja-JP" altLang="en-US" sz="1400" dirty="0"/>
              <a:t>円板共振器法による導体損についての検討</a:t>
            </a:r>
          </a:p>
        </p:txBody>
      </p:sp>
    </p:spTree>
    <p:extLst>
      <p:ext uri="{BB962C8B-B14F-4D97-AF65-F5344CB8AC3E}">
        <p14:creationId xmlns:p14="http://schemas.microsoft.com/office/powerpoint/2010/main" val="97018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dirty="0"/>
              <a:t>測定対象の材料</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3909916016"/>
              </p:ext>
            </p:extLst>
          </p:nvPr>
        </p:nvGraphicFramePr>
        <p:xfrm>
          <a:off x="297543" y="1329280"/>
          <a:ext cx="8548915" cy="3198449"/>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メーカ名</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公称厚</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dirty="0">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150580">
                <a:tc>
                  <a:txBody>
                    <a:bodyPr/>
                    <a:lstStyle/>
                    <a:p>
                      <a:pPr algn="ctr" fontAlgn="ctr"/>
                      <a:r>
                        <a:rPr lang="en-US" sz="1800" u="none" strike="noStrike" dirty="0">
                          <a:solidFill>
                            <a:schemeClr val="bg1">
                              <a:lumMod val="65000"/>
                            </a:schemeClr>
                          </a:solidFill>
                          <a:effectLst/>
                          <a:latin typeface="+mn-ea"/>
                          <a:ea typeface="+mn-ea"/>
                        </a:rPr>
                        <a:t>L-6504C2</a:t>
                      </a:r>
                    </a:p>
                    <a:p>
                      <a:pPr algn="ctr" fontAlgn="ctr"/>
                      <a:r>
                        <a:rPr lang="en-US" sz="1800" b="0" i="0" u="none" strike="noStrike" dirty="0">
                          <a:solidFill>
                            <a:schemeClr val="bg1">
                              <a:lumMod val="65000"/>
                            </a:schemeClr>
                          </a:solidFill>
                          <a:effectLst/>
                          <a:latin typeface="+mn-ea"/>
                          <a:ea typeface="+mn-ea"/>
                        </a:rPr>
                        <a:t>(FR-4)</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800" u="none" strike="noStrike" dirty="0">
                          <a:solidFill>
                            <a:schemeClr val="bg1">
                              <a:lumMod val="65000"/>
                            </a:schemeClr>
                          </a:solidFill>
                          <a:effectLst/>
                          <a:latin typeface="+mn-ea"/>
                          <a:ea typeface="+mn-ea"/>
                        </a:rPr>
                        <a:t>東芝ケミカル</a:t>
                      </a:r>
                      <a:endParaRPr lang="ja-JP" altLang="en-US" sz="18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solidFill>
                            <a:schemeClr val="bg1">
                              <a:lumMod val="65000"/>
                            </a:schemeClr>
                          </a:solidFill>
                          <a:effectLst/>
                          <a:latin typeface="+mn-ea"/>
                          <a:ea typeface="+mn-ea"/>
                        </a:rPr>
                        <a:t>0.3mm</a:t>
                      </a:r>
                      <a:endParaRPr lang="en-US" sz="18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1800" b="0" i="0" u="none" strike="noStrike" dirty="0">
                          <a:solidFill>
                            <a:schemeClr val="bg1">
                              <a:lumMod val="65000"/>
                            </a:schemeClr>
                          </a:solidFill>
                          <a:effectLst/>
                          <a:latin typeface="+mn-ea"/>
                          <a:ea typeface="+mn-ea"/>
                        </a:rPr>
                        <a:t>高耐久性、高熱伝導性、低価格であり、</a:t>
                      </a:r>
                      <a:r>
                        <a:rPr lang="en-US" altLang="ja-JP" sz="1800" b="0" i="0" u="none" strike="noStrike" dirty="0">
                          <a:solidFill>
                            <a:schemeClr val="bg1">
                              <a:lumMod val="65000"/>
                            </a:schemeClr>
                          </a:solidFill>
                          <a:effectLst/>
                          <a:latin typeface="+mn-ea"/>
                          <a:ea typeface="+mn-ea"/>
                        </a:rPr>
                        <a:t>1GHz</a:t>
                      </a:r>
                      <a:r>
                        <a:rPr lang="ja-JP" altLang="en-US" sz="1800" b="0" i="0" u="none" strike="noStrike" dirty="0">
                          <a:solidFill>
                            <a:schemeClr val="bg1">
                              <a:lumMod val="65000"/>
                            </a:schemeClr>
                          </a:solidFill>
                          <a:effectLst/>
                          <a:latin typeface="+mn-ea"/>
                          <a:ea typeface="+mn-ea"/>
                        </a:rPr>
                        <a:t>以下の帯域でよく使われる。</a:t>
                      </a:r>
                      <a:endParaRPr lang="en-US" sz="18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000000"/>
                          </a:solidFill>
                          <a:effectLst/>
                          <a:latin typeface="+mn-ea"/>
                          <a:ea typeface="+mn-ea"/>
                        </a:rPr>
                        <a:t>0.3mm</a:t>
                      </a:r>
                      <a:endParaRPr lang="en-US" sz="2000" b="0" i="0" u="none" strike="noStrike" dirty="0">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805342" y="4974721"/>
            <a:ext cx="3372375" cy="1015663"/>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rPr>
              <a:t>【MEGTRON6</a:t>
            </a:r>
            <a:r>
              <a:rPr lang="ja-JP" altLang="en-US" sz="2000" dirty="0">
                <a:latin typeface="メイリオ" panose="020B0604030504040204" pitchFamily="50" charset="-128"/>
                <a:ea typeface="メイリオ" panose="020B0604030504040204" pitchFamily="50" charset="-128"/>
              </a:rPr>
              <a:t>の特徴</a:t>
            </a:r>
            <a:r>
              <a:rPr lang="en-US" altLang="ja-JP" sz="2000" dirty="0">
                <a:latin typeface="メイリオ" panose="020B0604030504040204" pitchFamily="50" charset="-128"/>
                <a:ea typeface="メイリオ" panose="020B0604030504040204" pitchFamily="50" charset="-128"/>
              </a:rPr>
              <a:t>】</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高周波用低損失基板材料</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高速通信機器に使用</a:t>
            </a:r>
          </a:p>
        </p:txBody>
      </p:sp>
      <p:sp>
        <p:nvSpPr>
          <p:cNvPr id="4" name="テキスト ボックス 3">
            <a:extLst>
              <a:ext uri="{FF2B5EF4-FFF2-40B4-BE49-F238E27FC236}">
                <a16:creationId xmlns:a16="http://schemas.microsoft.com/office/drawing/2014/main" id="{C97A3704-B663-AC27-75B3-F518BC6E7A97}"/>
              </a:ext>
            </a:extLst>
          </p:cNvPr>
          <p:cNvSpPr txBox="1"/>
          <p:nvPr/>
        </p:nvSpPr>
        <p:spPr>
          <a:xfrm>
            <a:off x="5063216" y="5282498"/>
            <a:ext cx="2800812"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正確な特性評価が必要</a:t>
            </a:r>
            <a:endParaRPr kumimoji="1" lang="ja-JP" altLang="en-US" sz="2000" dirty="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C240D031-0E33-FC46-21C2-C173889805C5}"/>
              </a:ext>
            </a:extLst>
          </p:cNvPr>
          <p:cNvCxnSpPr>
            <a:cxnSpLocks/>
            <a:stCxn id="3" idx="3"/>
            <a:endCxn id="4" idx="1"/>
          </p:cNvCxnSpPr>
          <p:nvPr/>
        </p:nvCxnSpPr>
        <p:spPr>
          <a:xfrm>
            <a:off x="4177717" y="5482553"/>
            <a:ext cx="88549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9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kumimoji="1" lang="ja-JP" altLang="en-US" sz="2800" dirty="0"/>
              <a:t>測定原理と手順</a:t>
            </a:r>
          </a:p>
        </p:txBody>
      </p:sp>
      <p:sp>
        <p:nvSpPr>
          <p:cNvPr id="10" name="角丸四角形 8">
            <a:extLst>
              <a:ext uri="{FF2B5EF4-FFF2-40B4-BE49-F238E27FC236}">
                <a16:creationId xmlns:a16="http://schemas.microsoft.com/office/drawing/2014/main" id="{B3B4EE37-1740-BE9C-38BA-389B0C6CCC64}"/>
              </a:ext>
            </a:extLst>
          </p:cNvPr>
          <p:cNvSpPr/>
          <p:nvPr/>
        </p:nvSpPr>
        <p:spPr>
          <a:xfrm>
            <a:off x="262464" y="1019133"/>
            <a:ext cx="8619070"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262464" y="1019133"/>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p:pic>
        <p:nvPicPr>
          <p:cNvPr id="34" name="図 33" descr="ダイアグラム&#10;&#10;AI 生成コンテンツは誤りを含む可能性があります。">
            <a:extLst>
              <a:ext uri="{FF2B5EF4-FFF2-40B4-BE49-F238E27FC236}">
                <a16:creationId xmlns:a16="http://schemas.microsoft.com/office/drawing/2014/main" id="{D3BB3278-5FC5-EB44-E3B9-6EA8458E1076}"/>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6559550" y="0"/>
            <a:ext cx="2580743" cy="1708249"/>
          </a:xfrm>
          <a:prstGeom prst="rect">
            <a:avLst/>
          </a:prstGeom>
        </p:spPr>
      </p:pic>
      <p:grpSp>
        <p:nvGrpSpPr>
          <p:cNvPr id="65" name="グループ化 64">
            <a:extLst>
              <a:ext uri="{FF2B5EF4-FFF2-40B4-BE49-F238E27FC236}">
                <a16:creationId xmlns:a16="http://schemas.microsoft.com/office/drawing/2014/main" id="{189D5DA5-11F9-7261-ADAA-95CB063EFD4B}"/>
              </a:ext>
            </a:extLst>
          </p:cNvPr>
          <p:cNvGrpSpPr/>
          <p:nvPr/>
        </p:nvGrpSpPr>
        <p:grpSpPr>
          <a:xfrm>
            <a:off x="188366" y="1752600"/>
            <a:ext cx="8326984" cy="4082330"/>
            <a:chOff x="188366" y="1752600"/>
            <a:chExt cx="8326984" cy="4082330"/>
          </a:xfrm>
        </p:grpSpPr>
        <p:grpSp>
          <p:nvGrpSpPr>
            <p:cNvPr id="59" name="グループ化 58">
              <a:extLst>
                <a:ext uri="{FF2B5EF4-FFF2-40B4-BE49-F238E27FC236}">
                  <a16:creationId xmlns:a16="http://schemas.microsoft.com/office/drawing/2014/main" id="{2370AC51-296A-D547-C782-00672C18D8DD}"/>
                </a:ext>
              </a:extLst>
            </p:cNvPr>
            <p:cNvGrpSpPr/>
            <p:nvPr/>
          </p:nvGrpSpPr>
          <p:grpSpPr>
            <a:xfrm>
              <a:off x="188366" y="1752600"/>
              <a:ext cx="7443744" cy="2776348"/>
              <a:chOff x="188366" y="1752600"/>
              <a:chExt cx="7443744" cy="2776348"/>
            </a:xfrm>
          </p:grpSpPr>
          <p:pic>
            <p:nvPicPr>
              <p:cNvPr id="17" name="グラフィックス 16">
                <a:extLst>
                  <a:ext uri="{FF2B5EF4-FFF2-40B4-BE49-F238E27FC236}">
                    <a16:creationId xmlns:a16="http://schemas.microsoft.com/office/drawing/2014/main" id="{80CF099B-F092-E51D-AB13-EDCCEA2CE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356" y="2008948"/>
                <a:ext cx="2518562" cy="2520000"/>
              </a:xfrm>
              <a:prstGeom prst="rect">
                <a:avLst/>
              </a:prstGeom>
            </p:spPr>
          </p:pic>
          <p:pic>
            <p:nvPicPr>
              <p:cNvPr id="27" name="グラフィックス 26">
                <a:extLst>
                  <a:ext uri="{FF2B5EF4-FFF2-40B4-BE49-F238E27FC236}">
                    <a16:creationId xmlns:a16="http://schemas.microsoft.com/office/drawing/2014/main" id="{21C61D5A-A2C0-D48A-2D0F-005D55582C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11833" y="2008948"/>
                <a:ext cx="2518562" cy="2520000"/>
              </a:xfrm>
              <a:prstGeom prst="rect">
                <a:avLst/>
              </a:prstGeom>
            </p:spPr>
          </p:pic>
          <p:sp>
            <p:nvSpPr>
              <p:cNvPr id="3" name="テキスト ボックス 2">
                <a:extLst>
                  <a:ext uri="{FF2B5EF4-FFF2-40B4-BE49-F238E27FC236}">
                    <a16:creationId xmlns:a16="http://schemas.microsoft.com/office/drawing/2014/main" id="{A6816B93-7A07-B48A-7931-2794DE858695}"/>
                  </a:ext>
                </a:extLst>
              </p:cNvPr>
              <p:cNvSpPr txBox="1"/>
              <p:nvPr/>
            </p:nvSpPr>
            <p:spPr>
              <a:xfrm>
                <a:off x="3690387" y="2388432"/>
                <a:ext cx="895298" cy="369332"/>
              </a:xfrm>
              <a:prstGeom prst="rect">
                <a:avLst/>
              </a:prstGeom>
              <a:noFill/>
            </p:spPr>
            <p:txBody>
              <a:bodyPr wrap="square" rtlCol="0">
                <a:spAutoFit/>
              </a:bodyPr>
              <a:lstStyle/>
              <a:p>
                <a:pPr algn="ctr"/>
                <a:r>
                  <a:rPr lang="ja-JP" altLang="en-US" dirty="0">
                    <a:latin typeface="+mn-ea"/>
                  </a:rPr>
                  <a:t>銅電極</a:t>
                </a:r>
              </a:p>
            </p:txBody>
          </p:sp>
          <p:cxnSp>
            <p:nvCxnSpPr>
              <p:cNvPr id="4" name="直線矢印コネクタ 3">
                <a:extLst>
                  <a:ext uri="{FF2B5EF4-FFF2-40B4-BE49-F238E27FC236}">
                    <a16:creationId xmlns:a16="http://schemas.microsoft.com/office/drawing/2014/main" id="{DE0996C5-2F30-341D-4CFA-7CEDA424B632}"/>
                  </a:ext>
                </a:extLst>
              </p:cNvPr>
              <p:cNvCxnSpPr>
                <a:cxnSpLocks/>
                <a:stCxn id="3" idx="3"/>
              </p:cNvCxnSpPr>
              <p:nvPr/>
            </p:nvCxnSpPr>
            <p:spPr>
              <a:xfrm>
                <a:off x="4585685" y="2573098"/>
                <a:ext cx="1451196" cy="1405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 name="直線矢印コネクタ 4">
                <a:extLst>
                  <a:ext uri="{FF2B5EF4-FFF2-40B4-BE49-F238E27FC236}">
                    <a16:creationId xmlns:a16="http://schemas.microsoft.com/office/drawing/2014/main" id="{091D1A05-B6CE-DEB1-B6DA-1C97BDA3490F}"/>
                  </a:ext>
                </a:extLst>
              </p:cNvPr>
              <p:cNvCxnSpPr>
                <a:cxnSpLocks/>
                <a:stCxn id="3" idx="1"/>
              </p:cNvCxnSpPr>
              <p:nvPr/>
            </p:nvCxnSpPr>
            <p:spPr>
              <a:xfrm flipH="1">
                <a:off x="2226764" y="2573098"/>
                <a:ext cx="1463623" cy="0"/>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A2449DDC-0E3D-9142-3313-E18BBBF3DB8F}"/>
                  </a:ext>
                </a:extLst>
              </p:cNvPr>
              <p:cNvSpPr txBox="1"/>
              <p:nvPr/>
            </p:nvSpPr>
            <p:spPr>
              <a:xfrm>
                <a:off x="3690387" y="2984984"/>
                <a:ext cx="895298" cy="369332"/>
              </a:xfrm>
              <a:prstGeom prst="rect">
                <a:avLst/>
              </a:prstGeom>
              <a:noFill/>
            </p:spPr>
            <p:txBody>
              <a:bodyPr wrap="square" rtlCol="0">
                <a:spAutoFit/>
              </a:bodyPr>
              <a:lstStyle/>
              <a:p>
                <a:pPr algn="ctr"/>
                <a:r>
                  <a:rPr lang="ja-JP" altLang="en-US" dirty="0">
                    <a:latin typeface="+mn-ea"/>
                  </a:rPr>
                  <a:t>誘電体</a:t>
                </a:r>
              </a:p>
            </p:txBody>
          </p:sp>
          <p:cxnSp>
            <p:nvCxnSpPr>
              <p:cNvPr id="7" name="直線矢印コネクタ 6">
                <a:extLst>
                  <a:ext uri="{FF2B5EF4-FFF2-40B4-BE49-F238E27FC236}">
                    <a16:creationId xmlns:a16="http://schemas.microsoft.com/office/drawing/2014/main" id="{7865E44F-456D-7914-C156-F49DEDF97A59}"/>
                  </a:ext>
                </a:extLst>
              </p:cNvPr>
              <p:cNvCxnSpPr>
                <a:cxnSpLocks/>
                <a:stCxn id="6" idx="1"/>
              </p:cNvCxnSpPr>
              <p:nvPr/>
            </p:nvCxnSpPr>
            <p:spPr>
              <a:xfrm flipH="1" flipV="1">
                <a:off x="1840782" y="3115929"/>
                <a:ext cx="1849605" cy="53721"/>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9EB17793-B794-C538-8B08-9BD49BA3874E}"/>
                  </a:ext>
                </a:extLst>
              </p:cNvPr>
              <p:cNvCxnSpPr>
                <a:cxnSpLocks/>
                <a:stCxn id="6" idx="3"/>
              </p:cNvCxnSpPr>
              <p:nvPr/>
            </p:nvCxnSpPr>
            <p:spPr>
              <a:xfrm flipV="1">
                <a:off x="4585685" y="3109395"/>
                <a:ext cx="1451196" cy="60255"/>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 name="テキスト ボックス 8">
                <a:extLst>
                  <a:ext uri="{FF2B5EF4-FFF2-40B4-BE49-F238E27FC236}">
                    <a16:creationId xmlns:a16="http://schemas.microsoft.com/office/drawing/2014/main" id="{1FD7D4CF-FB9A-6047-EA5F-982C2381CD51}"/>
                  </a:ext>
                </a:extLst>
              </p:cNvPr>
              <p:cNvSpPr txBox="1"/>
              <p:nvPr/>
            </p:nvSpPr>
            <p:spPr>
              <a:xfrm>
                <a:off x="3793936" y="3581537"/>
                <a:ext cx="688202" cy="369332"/>
              </a:xfrm>
              <a:prstGeom prst="rect">
                <a:avLst/>
              </a:prstGeom>
              <a:noFill/>
            </p:spPr>
            <p:txBody>
              <a:bodyPr wrap="square" rtlCol="0">
                <a:spAutoFit/>
              </a:bodyPr>
              <a:lstStyle/>
              <a:p>
                <a:pPr algn="ctr"/>
                <a:r>
                  <a:rPr lang="ja-JP" altLang="en-US" dirty="0">
                    <a:latin typeface="+mn-ea"/>
                  </a:rPr>
                  <a:t>銅箔</a:t>
                </a:r>
              </a:p>
            </p:txBody>
          </p:sp>
          <p:cxnSp>
            <p:nvCxnSpPr>
              <p:cNvPr id="12" name="直線矢印コネクタ 11">
                <a:extLst>
                  <a:ext uri="{FF2B5EF4-FFF2-40B4-BE49-F238E27FC236}">
                    <a16:creationId xmlns:a16="http://schemas.microsoft.com/office/drawing/2014/main" id="{1D444CDE-E986-F740-B424-2FFEDF54F17C}"/>
                  </a:ext>
                </a:extLst>
              </p:cNvPr>
              <p:cNvCxnSpPr>
                <a:cxnSpLocks/>
                <a:stCxn id="9" idx="1"/>
              </p:cNvCxnSpPr>
              <p:nvPr/>
            </p:nvCxnSpPr>
            <p:spPr>
              <a:xfrm flipH="1" flipV="1">
                <a:off x="1713605" y="3429000"/>
                <a:ext cx="2080331" cy="33720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829FD071-5596-64D7-29EB-6D14B8C00406}"/>
                  </a:ext>
                </a:extLst>
              </p:cNvPr>
              <p:cNvCxnSpPr>
                <a:cxnSpLocks/>
                <a:stCxn id="9" idx="3"/>
              </p:cNvCxnSpPr>
              <p:nvPr/>
            </p:nvCxnSpPr>
            <p:spPr>
              <a:xfrm>
                <a:off x="4482138" y="3766203"/>
                <a:ext cx="1694444" cy="1059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0A4131A1-73FD-A8A4-ED4D-B3AE81BF8DC1}"/>
                  </a:ext>
                </a:extLst>
              </p:cNvPr>
              <p:cNvSpPr txBox="1"/>
              <p:nvPr/>
            </p:nvSpPr>
            <p:spPr>
              <a:xfrm>
                <a:off x="3460694" y="1889425"/>
                <a:ext cx="1354684" cy="369332"/>
              </a:xfrm>
              <a:prstGeom prst="rect">
                <a:avLst/>
              </a:prstGeom>
              <a:noFill/>
            </p:spPr>
            <p:txBody>
              <a:bodyPr wrap="square" rtlCol="0">
                <a:spAutoFit/>
              </a:bodyPr>
              <a:lstStyle/>
              <a:p>
                <a:pPr algn="ctr"/>
                <a:r>
                  <a:rPr lang="ja-JP" altLang="en-US" dirty="0">
                    <a:latin typeface="+mn-ea"/>
                  </a:rPr>
                  <a:t>同軸励振線</a:t>
                </a:r>
              </a:p>
            </p:txBody>
          </p:sp>
          <p:cxnSp>
            <p:nvCxnSpPr>
              <p:cNvPr id="22" name="直線矢印コネクタ 21">
                <a:extLst>
                  <a:ext uri="{FF2B5EF4-FFF2-40B4-BE49-F238E27FC236}">
                    <a16:creationId xmlns:a16="http://schemas.microsoft.com/office/drawing/2014/main" id="{2686837A-1FC6-59F7-83AF-8FAD042466EA}"/>
                  </a:ext>
                </a:extLst>
              </p:cNvPr>
              <p:cNvCxnSpPr>
                <a:cxnSpLocks/>
                <a:stCxn id="21" idx="3"/>
              </p:cNvCxnSpPr>
              <p:nvPr/>
            </p:nvCxnSpPr>
            <p:spPr>
              <a:xfrm>
                <a:off x="4815378" y="2074091"/>
                <a:ext cx="1317958" cy="123009"/>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線矢印コネクタ 22">
                <a:extLst>
                  <a:ext uri="{FF2B5EF4-FFF2-40B4-BE49-F238E27FC236}">
                    <a16:creationId xmlns:a16="http://schemas.microsoft.com/office/drawing/2014/main" id="{EC20BB22-3425-ECA1-4A10-A8FB6BE2FE25}"/>
                  </a:ext>
                </a:extLst>
              </p:cNvPr>
              <p:cNvCxnSpPr>
                <a:cxnSpLocks/>
                <a:stCxn id="21" idx="1"/>
              </p:cNvCxnSpPr>
              <p:nvPr/>
            </p:nvCxnSpPr>
            <p:spPr>
              <a:xfrm flipH="1">
                <a:off x="1543050" y="2074091"/>
                <a:ext cx="1917644" cy="7651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88B29781-40F0-857B-5092-995ADED8DA7B}"/>
                  </a:ext>
                </a:extLst>
              </p:cNvPr>
              <p:cNvCxnSpPr>
                <a:cxnSpLocks/>
              </p:cNvCxnSpPr>
              <p:nvPr/>
            </p:nvCxnSpPr>
            <p:spPr>
              <a:xfrm>
                <a:off x="1245165"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797899E7-F0E9-8844-D78A-1361373AAB76}"/>
                  </a:ext>
                </a:extLst>
              </p:cNvPr>
              <p:cNvSpPr txBox="1"/>
              <p:nvPr/>
            </p:nvSpPr>
            <p:spPr>
              <a:xfrm>
                <a:off x="188366" y="1809623"/>
                <a:ext cx="1133598" cy="369332"/>
              </a:xfrm>
              <a:prstGeom prst="rect">
                <a:avLst/>
              </a:prstGeom>
              <a:noFill/>
            </p:spPr>
            <p:txBody>
              <a:bodyPr wrap="square" rtlCol="0">
                <a:spAutoFit/>
              </a:bodyPr>
              <a:lstStyle/>
              <a:p>
                <a:pPr algn="ctr"/>
                <a:r>
                  <a:rPr lang="en-US" altLang="ja-JP" dirty="0">
                    <a:solidFill>
                      <a:schemeClr val="accent1"/>
                    </a:solidFill>
                    <a:latin typeface="+mn-ea"/>
                  </a:rPr>
                  <a:t>RF</a:t>
                </a:r>
                <a:r>
                  <a:rPr lang="ja-JP" altLang="en-US" dirty="0">
                    <a:solidFill>
                      <a:schemeClr val="accent1"/>
                    </a:solidFill>
                    <a:latin typeface="+mn-ea"/>
                  </a:rPr>
                  <a:t>信号</a:t>
                </a:r>
              </a:p>
            </p:txBody>
          </p:sp>
          <p:cxnSp>
            <p:nvCxnSpPr>
              <p:cNvPr id="14" name="直線矢印コネクタ 13">
                <a:extLst>
                  <a:ext uri="{FF2B5EF4-FFF2-40B4-BE49-F238E27FC236}">
                    <a16:creationId xmlns:a16="http://schemas.microsoft.com/office/drawing/2014/main" id="{27F1A6BE-6A1E-8CBD-4041-AC51CC64F19F}"/>
                  </a:ext>
                </a:extLst>
              </p:cNvPr>
              <p:cNvCxnSpPr>
                <a:cxnSpLocks/>
              </p:cNvCxnSpPr>
              <p:nvPr/>
            </p:nvCxnSpPr>
            <p:spPr>
              <a:xfrm>
                <a:off x="6452754"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テキスト ボックス 14">
                <a:extLst>
                  <a:ext uri="{FF2B5EF4-FFF2-40B4-BE49-F238E27FC236}">
                    <a16:creationId xmlns:a16="http://schemas.microsoft.com/office/drawing/2014/main" id="{22BFC9A2-12CE-EE8B-9316-FE0670D598CA}"/>
                  </a:ext>
                </a:extLst>
              </p:cNvPr>
              <p:cNvSpPr txBox="1"/>
              <p:nvPr/>
            </p:nvSpPr>
            <p:spPr>
              <a:xfrm>
                <a:off x="6498512" y="1809623"/>
                <a:ext cx="1133598" cy="369332"/>
              </a:xfrm>
              <a:prstGeom prst="rect">
                <a:avLst/>
              </a:prstGeom>
              <a:noFill/>
            </p:spPr>
            <p:txBody>
              <a:bodyPr wrap="square" rtlCol="0">
                <a:spAutoFit/>
              </a:bodyPr>
              <a:lstStyle/>
              <a:p>
                <a:pPr algn="ctr"/>
                <a:r>
                  <a:rPr lang="en-US" altLang="ja-JP" dirty="0">
                    <a:solidFill>
                      <a:schemeClr val="accent1"/>
                    </a:solidFill>
                    <a:latin typeface="+mn-ea"/>
                  </a:rPr>
                  <a:t>RF</a:t>
                </a:r>
                <a:r>
                  <a:rPr lang="ja-JP" altLang="en-US" dirty="0">
                    <a:solidFill>
                      <a:schemeClr val="accent1"/>
                    </a:solidFill>
                    <a:latin typeface="+mn-ea"/>
                  </a:rPr>
                  <a:t>信号</a:t>
                </a:r>
              </a:p>
            </p:txBody>
          </p:sp>
        </p:grpSp>
        <p:sp>
          <p:nvSpPr>
            <p:cNvPr id="63" name="テキスト ボックス 62">
              <a:extLst>
                <a:ext uri="{FF2B5EF4-FFF2-40B4-BE49-F238E27FC236}">
                  <a16:creationId xmlns:a16="http://schemas.microsoft.com/office/drawing/2014/main" id="{EF117686-EC68-61D1-B18E-14FA4AE7C09C}"/>
                </a:ext>
              </a:extLst>
            </p:cNvPr>
            <p:cNvSpPr txBox="1"/>
            <p:nvPr/>
          </p:nvSpPr>
          <p:spPr>
            <a:xfrm>
              <a:off x="628650" y="4826944"/>
              <a:ext cx="3732849" cy="923330"/>
            </a:xfrm>
            <a:prstGeom prst="rect">
              <a:avLst/>
            </a:prstGeom>
            <a:noFill/>
          </p:spPr>
          <p:txBody>
            <a:bodyPr wrap="square" rtlCol="0">
              <a:spAutoFit/>
            </a:bodyPr>
            <a:lstStyle/>
            <a:p>
              <a:pPr marL="342900" indent="-342900">
                <a:buFont typeface="+mj-ea"/>
                <a:buAutoNum type="circleNumDbPlain"/>
              </a:pPr>
              <a:r>
                <a:rPr lang="ja-JP" altLang="en-US" dirty="0">
                  <a:latin typeface="+mn-ea"/>
                </a:rPr>
                <a:t>エッチング処理で銅箔</a:t>
              </a:r>
              <a:br>
                <a:rPr lang="en-US" altLang="ja-JP" dirty="0">
                  <a:latin typeface="+mn-ea"/>
                </a:rPr>
              </a:br>
              <a:r>
                <a:rPr lang="ja-JP" altLang="en-US" dirty="0">
                  <a:latin typeface="+mn-ea"/>
                </a:rPr>
                <a:t>除去した基板 </a:t>
              </a:r>
              <a:r>
                <a:rPr lang="en-US" altLang="ja-JP" dirty="0">
                  <a:latin typeface="+mn-ea"/>
                </a:rPr>
                <a:t>+ </a:t>
              </a:r>
              <a:r>
                <a:rPr lang="ja-JP" altLang="en-US" dirty="0">
                  <a:latin typeface="+mn-ea"/>
                </a:rPr>
                <a:t>標準銅箔</a:t>
              </a:r>
            </a:p>
            <a:p>
              <a:r>
                <a:rPr lang="ja-JP" altLang="en-US" dirty="0">
                  <a:latin typeface="+mn-ea"/>
                </a:rPr>
                <a:t>   → 基板の</a:t>
              </a:r>
              <a:r>
                <a:rPr lang="ja-JP" altLang="en-US" dirty="0">
                  <a:solidFill>
                    <a:srgbClr val="FF0000"/>
                  </a:solidFill>
                  <a:latin typeface="+mn-ea"/>
                </a:rPr>
                <a:t>複素誘電率</a:t>
              </a:r>
              <a:r>
                <a:rPr lang="ja-JP" altLang="en-US" dirty="0">
                  <a:latin typeface="+mn-ea"/>
                </a:rPr>
                <a:t>を測定</a:t>
              </a:r>
            </a:p>
          </p:txBody>
        </p:sp>
        <p:sp>
          <p:nvSpPr>
            <p:cNvPr id="64" name="テキスト ボックス 63">
              <a:extLst>
                <a:ext uri="{FF2B5EF4-FFF2-40B4-BE49-F238E27FC236}">
                  <a16:creationId xmlns:a16="http://schemas.microsoft.com/office/drawing/2014/main" id="{4D530A20-0E37-72AA-F46C-6D32EE6C5A74}"/>
                </a:ext>
              </a:extLst>
            </p:cNvPr>
            <p:cNvSpPr txBox="1"/>
            <p:nvPr/>
          </p:nvSpPr>
          <p:spPr>
            <a:xfrm>
              <a:off x="4162425" y="4911600"/>
              <a:ext cx="4352925" cy="923330"/>
            </a:xfrm>
            <a:prstGeom prst="rect">
              <a:avLst/>
            </a:prstGeom>
            <a:noFill/>
          </p:spPr>
          <p:txBody>
            <a:bodyPr wrap="square" rtlCol="0">
              <a:spAutoFit/>
            </a:bodyPr>
            <a:lstStyle/>
            <a:p>
              <a:pPr marL="342900" indent="-342900">
                <a:buFont typeface="+mj-ea"/>
                <a:buAutoNum type="circleNumDbPlain" startAt="2"/>
              </a:pPr>
              <a:r>
                <a:rPr lang="ja-JP" altLang="en-US" dirty="0">
                  <a:latin typeface="+mn-ea"/>
                </a:rPr>
                <a:t>実基板の銅箔を残した状態で測定</a:t>
              </a:r>
              <a:br>
                <a:rPr lang="en-US" altLang="ja-JP" dirty="0">
                  <a:latin typeface="+mn-ea"/>
                </a:rPr>
              </a:br>
              <a:r>
                <a:rPr lang="ja-JP" altLang="en-US" dirty="0">
                  <a:latin typeface="+mn-ea"/>
                </a:rPr>
                <a:t>→ ①の誘電率を基準に</a:t>
              </a:r>
              <a:br>
                <a:rPr lang="en-US" altLang="ja-JP" dirty="0">
                  <a:latin typeface="+mn-ea"/>
                </a:rPr>
              </a:br>
              <a:r>
                <a:rPr lang="ja-JP" altLang="en-US" dirty="0">
                  <a:solidFill>
                    <a:srgbClr val="FF0000"/>
                  </a:solidFill>
                  <a:latin typeface="+mn-ea"/>
                </a:rPr>
                <a:t>実効導電率</a:t>
              </a:r>
              <a:r>
                <a:rPr lang="ja-JP" altLang="en-US" dirty="0">
                  <a:latin typeface="+mn-ea"/>
                </a:rPr>
                <a:t>を算出</a:t>
              </a:r>
            </a:p>
          </p:txBody>
        </p:sp>
      </p:grpSp>
    </p:spTree>
    <p:extLst>
      <p:ext uri="{BB962C8B-B14F-4D97-AF65-F5344CB8AC3E}">
        <p14:creationId xmlns:p14="http://schemas.microsoft.com/office/powerpoint/2010/main" val="1232759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en-US" altLang="ja-JP" dirty="0"/>
              <a:t>S</a:t>
            </a:r>
            <a:r>
              <a:rPr kumimoji="1" lang="ja-JP" altLang="en-US" dirty="0"/>
              <a:t>パラメータの測定結果</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1019877" y="5586657"/>
            <a:ext cx="4754880" cy="853567"/>
          </a:xfrm>
          <a:prstGeom prst="rect">
            <a:avLst/>
          </a:prstGeom>
          <a:noFill/>
        </p:spPr>
        <p:txBody>
          <a:bodyPr wrap="square" anchor="t">
            <a:spAutoFit/>
          </a:bodyPr>
          <a:lstStyle/>
          <a:p>
            <a:pPr>
              <a:lnSpc>
                <a:spcPct val="107000"/>
              </a:lnSpc>
              <a:spcAft>
                <a:spcPts val="800"/>
              </a:spcAft>
            </a:pPr>
            <a:r>
              <a:rPr lang="ja-JP" altLang="en-US" sz="2000" kern="100" dirty="0">
                <a:latin typeface="+mn-ea"/>
                <a:cs typeface="Times New Roman" panose="02020603050405020304" pitchFamily="18" charset="0"/>
              </a:rPr>
              <a:t>共振ピークの周波数と鋭さ（</a:t>
            </a:r>
            <a:r>
              <a:rPr lang="en-US" altLang="ja-JP" sz="2000" kern="100" dirty="0">
                <a:latin typeface="+mn-ea"/>
                <a:cs typeface="Times New Roman" panose="02020603050405020304" pitchFamily="18" charset="0"/>
              </a:rPr>
              <a:t>Q</a:t>
            </a:r>
            <a:r>
              <a:rPr lang="ja-JP" altLang="en-US" sz="2000" kern="100" dirty="0">
                <a:latin typeface="+mn-ea"/>
                <a:cs typeface="Times New Roman" panose="02020603050405020304" pitchFamily="18" charset="0"/>
              </a:rPr>
              <a:t>値）から</a:t>
            </a:r>
          </a:p>
          <a:p>
            <a:pPr>
              <a:lnSpc>
                <a:spcPct val="107000"/>
              </a:lnSpc>
              <a:spcAft>
                <a:spcPts val="800"/>
              </a:spcAft>
            </a:pPr>
            <a:r>
              <a:rPr lang="ja-JP" altLang="en-US" sz="2000" kern="100" dirty="0">
                <a:latin typeface="+mn-ea"/>
                <a:cs typeface="Times New Roman" panose="02020603050405020304" pitchFamily="18" charset="0"/>
              </a:rPr>
              <a:t>誘電率と損失特性を評価</a:t>
            </a:r>
            <a:endParaRPr lang="en-US" altLang="ja-JP" sz="2000" kern="100" dirty="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713" y="1511687"/>
            <a:ext cx="5112833" cy="3834625"/>
          </a:xfrm>
          <a:prstGeom prst="rect">
            <a:avLst/>
          </a:prstGeom>
        </p:spPr>
      </p:pic>
      <p:cxnSp>
        <p:nvCxnSpPr>
          <p:cNvPr id="9" name="直線コネクタ 8">
            <a:extLst>
              <a:ext uri="{FF2B5EF4-FFF2-40B4-BE49-F238E27FC236}">
                <a16:creationId xmlns:a16="http://schemas.microsoft.com/office/drawing/2014/main" id="{BD9485C4-7065-03F5-6204-C70299AB0EC4}"/>
              </a:ext>
            </a:extLst>
          </p:cNvPr>
          <p:cNvCxnSpPr>
            <a:cxnSpLocks/>
          </p:cNvCxnSpPr>
          <p:nvPr/>
        </p:nvCxnSpPr>
        <p:spPr>
          <a:xfrm flipH="1">
            <a:off x="2169319" y="2935106"/>
            <a:ext cx="223837" cy="0"/>
          </a:xfrm>
          <a:prstGeom prst="line">
            <a:avLst/>
          </a:prstGeom>
          <a:ln w="127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5684F0D-354A-6944-29C9-E8E055B1A034}"/>
                  </a:ext>
                </a:extLst>
              </p:cNvPr>
              <p:cNvSpPr txBox="1"/>
              <p:nvPr/>
            </p:nvSpPr>
            <p:spPr>
              <a:xfrm>
                <a:off x="1903387" y="3063520"/>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1" kern="100" dirty="0" smtClean="0">
                          <a:effectLst/>
                          <a:latin typeface="Cambria Math" panose="02040503050406030204" pitchFamily="18" charset="0"/>
                          <a:cs typeface="Times New Roman" panose="02020603050405020304" pitchFamily="18" charset="0"/>
                        </a:rPr>
                        <m:t>Δ</m:t>
                      </m:r>
                      <m:r>
                        <a:rPr lang="en-US" altLang="ja-JP" sz="1400" b="0" i="1" kern="100" dirty="0" smtClean="0">
                          <a:effectLst/>
                          <a:latin typeface="Cambria Math" panose="02040503050406030204" pitchFamily="18" charset="0"/>
                          <a:cs typeface="Times New Roman" panose="02020603050405020304" pitchFamily="18" charset="0"/>
                        </a:rPr>
                        <m:t>𝑓</m:t>
                      </m:r>
                    </m:oMath>
                  </m:oMathPara>
                </a14:m>
                <a:endParaRPr/>
              </a:p>
            </p:txBody>
          </p:sp>
        </mc:Choice>
        <mc:Fallback xmlns="">
          <p:sp>
            <p:nvSpPr>
              <p:cNvPr id="21" name="テキスト ボックス 20">
                <a:extLst>
                  <a:ext uri="{FF2B5EF4-FFF2-40B4-BE49-F238E27FC236}">
                    <a16:creationId xmlns:a16="http://schemas.microsoft.com/office/drawing/2014/main" id="{F5684F0D-354A-6944-29C9-E8E055B1A034}"/>
                  </a:ext>
                </a:extLst>
              </p:cNvPr>
              <p:cNvSpPr txBox="1">
                <a:spLocks noRot="1" noChangeAspect="1" noMove="1" noResize="1" noEditPoints="1" noAdjustHandles="1" noChangeArrowheads="1" noChangeShapeType="1" noTextEdit="1"/>
              </p:cNvSpPr>
              <p:nvPr/>
            </p:nvSpPr>
            <p:spPr>
              <a:xfrm>
                <a:off x="1903387" y="3063520"/>
                <a:ext cx="755699" cy="425437"/>
              </a:xfrm>
              <a:prstGeom prst="rect">
                <a:avLst/>
              </a:prstGeom>
              <a:blipFill>
                <a:blip r:embed="rId7"/>
                <a:stretch>
                  <a:fillRect t="-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79FCAA11-3611-4A68-5F48-C1C2904C4544}"/>
                  </a:ext>
                </a:extLst>
              </p:cNvPr>
              <p:cNvSpPr txBox="1"/>
              <p:nvPr/>
            </p:nvSpPr>
            <p:spPr>
              <a:xfrm>
                <a:off x="1903387" y="2296952"/>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0" kern="100" dirty="0" smtClean="0">
                          <a:effectLst/>
                          <a:latin typeface="Cambria Math" panose="02040503050406030204" pitchFamily="18" charset="0"/>
                          <a:cs typeface="Times New Roman" panose="02020603050405020304" pitchFamily="18" charset="0"/>
                        </a:rPr>
                        <m:t>Δ</m:t>
                      </m:r>
                      <m:sSub>
                        <m:sSubPr>
                          <m:ctrlPr>
                            <a:rPr lang="en-US" altLang="ja-JP" sz="1400" b="0" i="1" kern="100" dirty="0" smtClean="0">
                              <a:effectLst/>
                              <a:latin typeface="Cambria Math" panose="02040503050406030204" pitchFamily="18" charset="0"/>
                              <a:cs typeface="Times New Roman" panose="02020603050405020304" pitchFamily="18" charset="0"/>
                            </a:rPr>
                          </m:ctrlPr>
                        </m:sSubPr>
                        <m:e>
                          <m:r>
                            <a:rPr lang="en-US" altLang="ja-JP" sz="1400" b="0" i="1" kern="100" dirty="0" smtClean="0">
                              <a:effectLst/>
                              <a:latin typeface="Cambria Math" panose="02040503050406030204" pitchFamily="18" charset="0"/>
                              <a:cs typeface="Times New Roman" panose="02020603050405020304" pitchFamily="18" charset="0"/>
                            </a:rPr>
                            <m:t>𝑓</m:t>
                          </m:r>
                        </m:e>
                        <m:sub>
                          <m:r>
                            <a:rPr lang="en-US" altLang="ja-JP" sz="1400" b="0" i="1" kern="100" dirty="0" smtClean="0">
                              <a:effectLst/>
                              <a:latin typeface="Cambria Math" panose="02040503050406030204" pitchFamily="18" charset="0"/>
                              <a:cs typeface="Times New Roman" panose="02020603050405020304" pitchFamily="18" charset="0"/>
                            </a:rPr>
                            <m:t>0</m:t>
                          </m:r>
                        </m:sub>
                      </m:sSub>
                    </m:oMath>
                  </m:oMathPara>
                </a14:m>
                <a:endParaRPr/>
              </a:p>
            </p:txBody>
          </p:sp>
        </mc:Choice>
        <mc:Fallback xmlns="">
          <p:sp>
            <p:nvSpPr>
              <p:cNvPr id="22" name="テキスト ボックス 21">
                <a:extLst>
                  <a:ext uri="{FF2B5EF4-FFF2-40B4-BE49-F238E27FC236}">
                    <a16:creationId xmlns:a16="http://schemas.microsoft.com/office/drawing/2014/main" id="{79FCAA11-3611-4A68-5F48-C1C2904C4544}"/>
                  </a:ext>
                </a:extLst>
              </p:cNvPr>
              <p:cNvSpPr txBox="1">
                <a:spLocks noRot="1" noChangeAspect="1" noMove="1" noResize="1" noEditPoints="1" noAdjustHandles="1" noChangeArrowheads="1" noChangeShapeType="1" noTextEdit="1"/>
              </p:cNvSpPr>
              <p:nvPr/>
            </p:nvSpPr>
            <p:spPr>
              <a:xfrm>
                <a:off x="1903387" y="2296952"/>
                <a:ext cx="755699" cy="425437"/>
              </a:xfrm>
              <a:prstGeom prst="rect">
                <a:avLst/>
              </a:prstGeom>
              <a:blipFill>
                <a:blip r:embed="rId8"/>
                <a:stretch>
                  <a:fillRect t="-42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F54F353-9010-29AA-00EF-CA4FDCC58BE9}"/>
                  </a:ext>
                </a:extLst>
              </p:cNvPr>
              <p:cNvSpPr txBox="1"/>
              <p:nvPr/>
            </p:nvSpPr>
            <p:spPr>
              <a:xfrm>
                <a:off x="5774757" y="5693897"/>
                <a:ext cx="902876" cy="63908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メイリオ" panose="020B0604030504040204" pitchFamily="50" charset="-128"/>
                        </a:rPr>
                        <m:t>𝑄</m:t>
                      </m:r>
                      <m:r>
                        <a:rPr lang="en-US" altLang="ja-JP" sz="2000" b="0" i="1" smtClean="0">
                          <a:latin typeface="Cambria Math" panose="02040503050406030204" pitchFamily="18" charset="0"/>
                          <a:ea typeface="メイリオ" panose="020B0604030504040204" pitchFamily="50" charset="-128"/>
                        </a:rPr>
                        <m:t>=</m:t>
                      </m:r>
                      <m:f>
                        <m:fPr>
                          <m:ctrlPr>
                            <a:rPr kumimoji="1" lang="en-US" altLang="ja-JP" sz="2000" b="0" i="1" smtClean="0">
                              <a:latin typeface="Cambria Math" panose="02040503050406030204" pitchFamily="18" charset="0"/>
                              <a:ea typeface="メイリオ" panose="020B0604030504040204" pitchFamily="50" charset="-128"/>
                            </a:rPr>
                          </m:ctrlPr>
                        </m:fPr>
                        <m:num>
                          <m:sSub>
                            <m:sSubPr>
                              <m:ctrlPr>
                                <a:rPr kumimoji="1" lang="en-US" altLang="ja-JP" sz="2000" b="0" i="1" smtClean="0">
                                  <a:latin typeface="Cambria Math" panose="02040503050406030204" pitchFamily="18" charset="0"/>
                                  <a:ea typeface="メイリオ" panose="020B0604030504040204" pitchFamily="50" charset="-128"/>
                                </a:rPr>
                              </m:ctrlPr>
                            </m:sSubPr>
                            <m:e>
                              <m:r>
                                <a:rPr kumimoji="1" lang="en-US" altLang="ja-JP" sz="2000" b="0" i="1" smtClean="0">
                                  <a:latin typeface="Cambria Math" panose="02040503050406030204" pitchFamily="18" charset="0"/>
                                  <a:ea typeface="メイリオ" panose="020B0604030504040204" pitchFamily="50" charset="-128"/>
                                </a:rPr>
                                <m:t>𝑓</m:t>
                              </m:r>
                            </m:e>
                            <m:sub>
                              <m:r>
                                <a:rPr kumimoji="1" lang="en-US" altLang="ja-JP" sz="2000" b="0" i="1" smtClean="0">
                                  <a:latin typeface="Cambria Math" panose="02040503050406030204" pitchFamily="18" charset="0"/>
                                  <a:ea typeface="メイリオ" panose="020B0604030504040204" pitchFamily="50" charset="-128"/>
                                </a:rPr>
                                <m:t>0</m:t>
                              </m:r>
                            </m:sub>
                          </m:sSub>
                        </m:num>
                        <m:den>
                          <m:r>
                            <m:rPr>
                              <m:sty m:val="p"/>
                            </m:rPr>
                            <a:rPr kumimoji="1" lang="en-US" altLang="ja-JP" sz="2000" b="0" i="0" smtClean="0">
                              <a:latin typeface="Cambria Math" panose="02040503050406030204" pitchFamily="18" charset="0"/>
                              <a:ea typeface="メイリオ" panose="020B0604030504040204" pitchFamily="50" charset="-128"/>
                            </a:rPr>
                            <m:t>Δ</m:t>
                          </m:r>
                          <m:r>
                            <a:rPr kumimoji="1" lang="en-US" altLang="ja-JP" sz="2000" b="0" i="1" smtClean="0">
                              <a:latin typeface="Cambria Math" panose="02040503050406030204" pitchFamily="18" charset="0"/>
                              <a:ea typeface="メイリオ" panose="020B0604030504040204" pitchFamily="50" charset="-128"/>
                            </a:rPr>
                            <m:t>𝑓</m:t>
                          </m:r>
                        </m:den>
                      </m:f>
                    </m:oMath>
                  </m:oMathPara>
                </a14:m>
                <a:endParaRPr kumimoji="1" lang="ja-JP" altLang="en-US" sz="2000" dirty="0">
                  <a:latin typeface="メイリオ" panose="020B0604030504040204" pitchFamily="50" charset="-128"/>
                  <a:ea typeface="メイリオ" panose="020B0604030504040204" pitchFamily="50" charset="-128"/>
                </a:endParaRPr>
              </a:p>
            </p:txBody>
          </p:sp>
        </mc:Choice>
        <mc:Fallback xmlns="">
          <p:sp>
            <p:nvSpPr>
              <p:cNvPr id="4" name="テキスト ボックス 3">
                <a:extLst>
                  <a:ext uri="{FF2B5EF4-FFF2-40B4-BE49-F238E27FC236}">
                    <a16:creationId xmlns:a16="http://schemas.microsoft.com/office/drawing/2014/main" id="{9F54F353-9010-29AA-00EF-CA4FDCC58BE9}"/>
                  </a:ext>
                </a:extLst>
              </p:cNvPr>
              <p:cNvSpPr txBox="1">
                <a:spLocks noRot="1" noChangeAspect="1" noMove="1" noResize="1" noEditPoints="1" noAdjustHandles="1" noChangeArrowheads="1" noChangeShapeType="1" noTextEdit="1"/>
              </p:cNvSpPr>
              <p:nvPr/>
            </p:nvSpPr>
            <p:spPr>
              <a:xfrm>
                <a:off x="5774757" y="5693897"/>
                <a:ext cx="902876" cy="639086"/>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518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446626"/>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446626"/>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ja-JP" altLang="en-US" dirty="0"/>
              <a:t>複素誘電率の測定結果</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0762685-DA99-3535-6D9C-2DBFBE2A2976}"/>
                  </a:ext>
                </a:extLst>
              </p:cNvPr>
              <p:cNvSpPr txBox="1"/>
              <p:nvPr/>
            </p:nvSpPr>
            <p:spPr>
              <a:xfrm>
                <a:off x="348039" y="5084188"/>
                <a:ext cx="5807228" cy="891013"/>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左：比誘電率（</a:t>
                </a:r>
                <a:r>
                  <a:rPr lang="en-US" altLang="ja-JP" sz="2000" kern="100" dirty="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dirty="0">
                    <a:latin typeface="+mn-ea"/>
                    <a:cs typeface="Times New Roman" panose="02020603050405020304" pitchFamily="18" charset="0"/>
                  </a:rPr>
                  <a:t>）はほぼ一定</a:t>
                </a:r>
              </a:p>
              <a:p>
                <a:pPr>
                  <a:lnSpc>
                    <a:spcPct val="107000"/>
                  </a:lnSpc>
                  <a:spcAft>
                    <a:spcPts val="800"/>
                  </a:spcAft>
                </a:pPr>
                <a:r>
                  <a:rPr lang="ja-JP" altLang="en-US" sz="2000" kern="100" dirty="0">
                    <a:latin typeface="+mn-ea"/>
                    <a:cs typeface="Times New Roman" panose="02020603050405020304" pitchFamily="18" charset="0"/>
                  </a:rPr>
                  <a:t>右：誘電損失（</a:t>
                </a:r>
                <a:r>
                  <a:rPr lang="en-US" altLang="ja-JP" sz="2000" kern="100" dirty="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sz="2000"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dirty="0">
                    <a:latin typeface="+mn-ea"/>
                    <a:cs typeface="Times New Roman" panose="02020603050405020304" pitchFamily="18" charset="0"/>
                  </a:rPr>
                  <a:t>）は周波数とともに増加</a:t>
                </a:r>
                <a:endParaRPr lang="en-US" altLang="ja-JP" sz="2000" kern="100" dirty="0">
                  <a:latin typeface="+mn-ea"/>
                  <a:cs typeface="Times New Roman" panose="02020603050405020304" pitchFamily="18" charset="0"/>
                </a:endParaRPr>
              </a:p>
            </p:txBody>
          </p:sp>
        </mc:Choice>
        <mc:Fallback xmlns="">
          <p:sp>
            <p:nvSpPr>
              <p:cNvPr id="3" name="テキスト ボックス 2">
                <a:extLst>
                  <a:ext uri="{FF2B5EF4-FFF2-40B4-BE49-F238E27FC236}">
                    <a16:creationId xmlns:a16="http://schemas.microsoft.com/office/drawing/2014/main" id="{80762685-DA99-3535-6D9C-2DBFBE2A2976}"/>
                  </a:ext>
                </a:extLst>
              </p:cNvPr>
              <p:cNvSpPr txBox="1">
                <a:spLocks noRot="1" noChangeAspect="1" noMove="1" noResize="1" noEditPoints="1" noAdjustHandles="1" noChangeArrowheads="1" noChangeShapeType="1" noTextEdit="1"/>
              </p:cNvSpPr>
              <p:nvPr/>
            </p:nvSpPr>
            <p:spPr>
              <a:xfrm>
                <a:off x="348039" y="5084188"/>
                <a:ext cx="5807228" cy="891013"/>
              </a:xfrm>
              <a:prstGeom prst="rect">
                <a:avLst/>
              </a:prstGeom>
              <a:blipFill>
                <a:blip r:embed="rId7"/>
                <a:stretch>
                  <a:fillRect l="-1049" b="-116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4369477" y="4676063"/>
                <a:ext cx="4522523" cy="408125"/>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b="0"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up>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(1</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𝑗</m:t>
                      </m:r>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i="1" kern="100">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oMath>
                  </m:oMathPara>
                </a14:m>
                <a:br>
                  <a:rPr lang="en-US" altLang="ja-JP" kern="100" dirty="0">
                    <a:latin typeface="XITS Math" panose="02000503000000000000" pitchFamily="50" charset="0"/>
                    <a:ea typeface="XITS Math" panose="02000503000000000000" pitchFamily="50" charset="0"/>
                    <a:cs typeface="XITS Math" panose="02000503000000000000" pitchFamily="50" charset="0"/>
                  </a:rPr>
                </a:br>
                <a:endParaRPr lang="en-US" altLang="ja-JP"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4369477" y="4676063"/>
                <a:ext cx="4522523" cy="408125"/>
              </a:xfrm>
              <a:prstGeom prst="rect">
                <a:avLst/>
              </a:prstGeom>
              <a:blipFill>
                <a:blip r:embed="rId8"/>
                <a:stretch>
                  <a:fillRect b="-4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6E3CAD8-DC48-BECC-2C72-A7BDB06D5A23}"/>
                  </a:ext>
                </a:extLst>
              </p:cNvPr>
              <p:cNvSpPr txBox="1"/>
              <p:nvPr/>
            </p:nvSpPr>
            <p:spPr>
              <a:xfrm>
                <a:off x="6043620" y="5084188"/>
                <a:ext cx="2645857" cy="714683"/>
              </a:xfrm>
              <a:prstGeom prst="rect">
                <a:avLst/>
              </a:prstGeom>
              <a:noFill/>
            </p:spPr>
            <p:txBody>
              <a:bodyPr wrap="square" anchor="t">
                <a:spAutoFit/>
              </a:bodyPr>
              <a:lstStyle/>
              <a:p>
                <a:pPr/>
                <a14:m>
                  <m:oMathPara xmlns:m="http://schemas.openxmlformats.org/officeDocument/2006/math">
                    <m:oMathParaPr>
                      <m:jc m:val="centerGroup"/>
                    </m:oMathParaPr>
                    <m:oMath xmlns:m="http://schemas.openxmlformats.org/officeDocument/2006/math">
                      <m:func>
                        <m:funcPr>
                          <m:ctrlPr>
                            <a:rPr lang="en-US" altLang="ja-JP" i="1" dirty="0" smtClean="0">
                              <a:latin typeface="Cambria Math" panose="02040503050406030204" pitchFamily="18" charset="0"/>
                            </a:rPr>
                          </m:ctrlPr>
                        </m:funcPr>
                        <m:fName>
                          <m:r>
                            <m:rPr>
                              <m:sty m:val="p"/>
                            </m:rPr>
                            <a:rPr lang="en-US" altLang="ja-JP" i="0" dirty="0" smtClean="0">
                              <a:latin typeface="Cambria Math" panose="02040503050406030204" pitchFamily="18" charset="0"/>
                            </a:rPr>
                            <m:t>tan</m:t>
                          </m:r>
                        </m:fName>
                        <m:e>
                          <m:r>
                            <a:rPr lang="en-US" altLang="ja-JP" i="1" dirty="0" smtClean="0">
                              <a:latin typeface="Cambria Math" panose="02040503050406030204" pitchFamily="18" charset="0"/>
                            </a:rPr>
                            <m:t>𝛿</m:t>
                          </m:r>
                        </m:e>
                      </m:func>
                      <m:r>
                        <a:rPr lang="en-US" altLang="ja-JP" i="1" dirty="0" smtClean="0">
                          <a:latin typeface="Cambria Math" panose="02040503050406030204" pitchFamily="18" charset="0"/>
                        </a:rPr>
                        <m:t>=</m:t>
                      </m:r>
                      <m:r>
                        <a:rPr lang="en-US" altLang="ja-JP" i="1" dirty="0" smtClean="0">
                          <a:latin typeface="Cambria Math" panose="02040503050406030204" pitchFamily="18" charset="0"/>
                        </a:rPr>
                        <m:t>𝐾</m:t>
                      </m:r>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i="1" dirty="0" smtClean="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𝑢</m:t>
                                  </m:r>
                                </m:sub>
                              </m:sSub>
                            </m:den>
                          </m:f>
                          <m:r>
                            <a:rPr lang="en-US" altLang="ja-JP" i="1" dirty="0">
                              <a:latin typeface="Cambria Math" panose="02040503050406030204" pitchFamily="18" charset="0"/>
                            </a:rPr>
                            <m:t>−</m:t>
                          </m:r>
                          <m:f>
                            <m:fPr>
                              <m:ctrlPr>
                                <a:rPr lang="en-US" altLang="ja-JP" i="1" dirty="0">
                                  <a:latin typeface="Cambria Math" panose="02040503050406030204" pitchFamily="18" charset="0"/>
                                </a:rPr>
                              </m:ctrlPr>
                            </m:fPr>
                            <m:num>
                              <m:r>
                                <a:rPr lang="en-US" altLang="ja-JP" i="1" dirty="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𝑐</m:t>
                                  </m:r>
                                </m:sub>
                              </m:sSub>
                            </m:den>
                          </m:f>
                        </m:e>
                      </m:d>
                    </m:oMath>
                  </m:oMathPara>
                </a14:m>
                <a:endParaRPr/>
              </a:p>
            </p:txBody>
          </p:sp>
        </mc:Choice>
        <mc:Fallback xmlns="">
          <p:sp>
            <p:nvSpPr>
              <p:cNvPr id="5" name="テキスト ボックス 4">
                <a:extLst>
                  <a:ext uri="{FF2B5EF4-FFF2-40B4-BE49-F238E27FC236}">
                    <a16:creationId xmlns:a16="http://schemas.microsoft.com/office/drawing/2014/main" id="{36E3CAD8-DC48-BECC-2C72-A7BDB06D5A23}"/>
                  </a:ext>
                </a:extLst>
              </p:cNvPr>
              <p:cNvSpPr txBox="1">
                <a:spLocks noRot="1" noChangeAspect="1" noMove="1" noResize="1" noEditPoints="1" noAdjustHandles="1" noChangeArrowheads="1" noChangeShapeType="1" noTextEdit="1"/>
              </p:cNvSpPr>
              <p:nvPr/>
            </p:nvSpPr>
            <p:spPr>
              <a:xfrm>
                <a:off x="6043620" y="5084188"/>
                <a:ext cx="2645857" cy="714683"/>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210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312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0"/>
            <a:ext cx="7886700" cy="624689"/>
          </a:xfrm>
        </p:spPr>
        <p:txBody>
          <a:bodyPr/>
          <a:lstStyle/>
          <a:p>
            <a:r>
              <a:rPr kumimoji="1" lang="ja-JP" altLang="en-US" dirty="0"/>
              <a:t>導電率の測定結果</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1030303" y="5395519"/>
            <a:ext cx="7187039"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周波数が高くなるほど実効導電率が低下</a:t>
            </a:r>
          </a:p>
          <a:p>
            <a:pPr>
              <a:lnSpc>
                <a:spcPct val="107000"/>
              </a:lnSpc>
              <a:spcAft>
                <a:spcPts val="800"/>
              </a:spcAft>
            </a:pPr>
            <a:r>
              <a:rPr lang="ja-JP" altLang="en-US" sz="2000" kern="100" dirty="0">
                <a:latin typeface="+mn-ea"/>
                <a:cs typeface="Times New Roman" panose="02020603050405020304" pitchFamily="18" charset="0"/>
              </a:rPr>
              <a:t>→ 表皮深さの減少と表面粗さの影響</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l="4011" r="3392"/>
          <a:stretch>
            <a:fillRect/>
          </a:stretch>
        </p:blipFill>
        <p:spPr>
          <a:xfrm>
            <a:off x="0" y="358968"/>
            <a:ext cx="6275811"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82247"/>
            <a:ext cx="7886700" cy="624689"/>
          </a:xfrm>
        </p:spPr>
        <p:txBody>
          <a:bodyPr/>
          <a:lstStyle/>
          <a:p>
            <a:r>
              <a:rPr kumimoji="1" lang="ja-JP" altLang="en-US" dirty="0"/>
              <a:t>減衰定数と従来手法の比較</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0" y="5395519"/>
            <a:ext cx="4572000"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減衰定数の比較結果</a:t>
            </a:r>
          </a:p>
          <a:p>
            <a:pPr>
              <a:lnSpc>
                <a:spcPct val="107000"/>
              </a:lnSpc>
              <a:spcAft>
                <a:spcPts val="800"/>
              </a:spcAft>
            </a:pPr>
            <a:r>
              <a:rPr lang="ja-JP" altLang="en-US" sz="2000" kern="100" dirty="0">
                <a:latin typeface="+mn-ea"/>
                <a:cs typeface="Times New Roman" panose="02020603050405020304" pitchFamily="18" charset="0"/>
              </a:rPr>
              <a:t>・実効導電率使用時は高周波域で増大</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5777377" y="1808180"/>
                <a:ext cx="3458721" cy="250209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400" i="1" smtClean="0">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87</m:t>
                          </m:r>
                        </m:num>
                        <m:den>
                          <m:rad>
                            <m:radPr>
                              <m:degHide m:val="on"/>
                              <m:ctrlPr>
                                <a:rPr lang="ja-JP" altLang="en-US" sz="1400" i="1">
                                  <a:latin typeface="Cambria Math" panose="02040503050406030204" pitchFamily="18" charset="0"/>
                                </a:rPr>
                              </m:ctrlPr>
                            </m:radPr>
                            <m:deg/>
                            <m:e>
                              <m:sSubSup>
                                <m:sSubSupPr>
                                  <m:ctrlPr>
                                    <a:rPr lang="ja-JP" altLang="en-US" sz="1400" i="1">
                                      <a:latin typeface="Cambria Math" panose="02040503050406030204" pitchFamily="18" charset="0"/>
                                    </a:rPr>
                                  </m:ctrlPr>
                                </m:sSubSup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m:t>
                                  </m:r>
                                </m:sub>
                                <m:sup>
                                  <m:r>
                                    <a:rPr lang="ja-JP" altLang="en-US" sz="1400" i="0">
                                      <a:latin typeface="Cambria Math" panose="02040503050406030204" pitchFamily="18" charset="0"/>
                                    </a:rPr>
                                    <m:t>′</m:t>
                                  </m:r>
                                </m:sup>
                              </m:sSubSup>
                              <m:r>
                                <a:rPr lang="ja-JP" altLang="en-US" sz="1400" i="0">
                                  <a:latin typeface="Cambria Math" panose="02040503050406030204" pitchFamily="18" charset="0"/>
                                </a:rPr>
                                <m:t>+1.41</m:t>
                              </m:r>
                            </m:e>
                          </m:rad>
                        </m:den>
                      </m:f>
                      <m:func>
                        <m:funcPr>
                          <m:ctrlPr>
                            <a:rPr lang="ja-JP" altLang="en-US" sz="1400" i="1">
                              <a:latin typeface="Cambria Math" panose="02040503050406030204" pitchFamily="18" charset="0"/>
                            </a:rPr>
                          </m:ctrlPr>
                        </m:funcPr>
                        <m:fName>
                          <m:r>
                            <m:rPr>
                              <m:sty m:val="p"/>
                            </m:rPr>
                            <a:rPr lang="ja-JP" altLang="en-US" sz="1400" i="0">
                              <a:latin typeface="Cambria Math" panose="02040503050406030204" pitchFamily="18" charset="0"/>
                            </a:rPr>
                            <m:t>ln</m:t>
                          </m:r>
                        </m:fName>
                        <m:e>
                          <m:d>
                            <m:dPr>
                              <m:ctrlPr>
                                <a:rPr lang="ja-JP" altLang="en-US" sz="1400" i="1">
                                  <a:latin typeface="Cambria Math" panose="02040503050406030204" pitchFamily="18" charset="0"/>
                                </a:rPr>
                              </m:ctrlPr>
                            </m:dPr>
                            <m:e>
                              <m:f>
                                <m:fPr>
                                  <m:ctrlPr>
                                    <a:rPr lang="ja-JP" altLang="en-US" sz="1400" i="1">
                                      <a:latin typeface="Cambria Math" panose="02040503050406030204" pitchFamily="18" charset="0"/>
                                    </a:rPr>
                                  </m:ctrlPr>
                                </m:fPr>
                                <m:num>
                                  <m:r>
                                    <a:rPr lang="ja-JP" altLang="en-US" sz="1400" i="0">
                                      <a:latin typeface="Cambria Math" panose="02040503050406030204" pitchFamily="18" charset="0"/>
                                    </a:rPr>
                                    <m:t>5.98 </m:t>
                                  </m:r>
                                  <m:r>
                                    <a:rPr lang="ja-JP" altLang="en-US" sz="1400" i="1">
                                      <a:latin typeface="Cambria Math" panose="02040503050406030204" pitchFamily="18" charset="0"/>
                                    </a:rPr>
                                    <m:t>𝐻</m:t>
                                  </m:r>
                                </m:num>
                                <m:den>
                                  <m:r>
                                    <a:rPr lang="ja-JP" altLang="en-US" sz="1400" i="0">
                                      <a:latin typeface="Cambria Math" panose="02040503050406030204" pitchFamily="18" charset="0"/>
                                    </a:rPr>
                                    <m:t>0.8 </m:t>
                                  </m:r>
                                  <m:r>
                                    <a:rPr lang="ja-JP" altLang="en-US" sz="1400" i="1">
                                      <a:latin typeface="Cambria Math" panose="02040503050406030204" pitchFamily="18" charset="0"/>
                                    </a:rPr>
                                    <m:t>𝑊</m:t>
                                  </m:r>
                                  <m:r>
                                    <a:rPr lang="ja-JP" altLang="en-US" sz="1400" i="0">
                                      <a:latin typeface="Cambria Math" panose="02040503050406030204" pitchFamily="18" charset="0"/>
                                    </a:rPr>
                                    <m:t>+</m:t>
                                  </m:r>
                                  <m:r>
                                    <a:rPr lang="ja-JP" altLang="en-US" sz="1400" i="1">
                                      <a:latin typeface="Cambria Math" panose="02040503050406030204" pitchFamily="18" charset="0"/>
                                    </a:rPr>
                                    <m:t>𝑇</m:t>
                                  </m:r>
                                </m:den>
                              </m:f>
                            </m:e>
                          </m:d>
                        </m:e>
                      </m:func>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𝑟𝑒</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a:latin typeface="Cambria Math" panose="02040503050406030204" pitchFamily="18" charset="0"/>
                                </a:rPr>
                              </m:ctrlPr>
                            </m:sSubSup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m:t>
                              </m:r>
                            </m:sub>
                            <m:sup>
                              <m:r>
                                <a:rPr lang="ja-JP" altLang="en-US" sz="1400" i="0">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a:latin typeface="Cambria Math" panose="02040503050406030204" pitchFamily="18" charset="0"/>
                                </a:rPr>
                              </m:ctrlPr>
                            </m:sSubSup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m:t>
                              </m:r>
                            </m:sub>
                            <m:sup>
                              <m:r>
                                <a:rPr lang="ja-JP" altLang="en-US" sz="1400" i="0">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Sup>
                        <m:sSupPr>
                          <m:ctrlPr>
                            <a:rPr lang="ja-JP" altLang="en-US" sz="1400" i="1">
                              <a:latin typeface="Cambria Math" panose="02040503050406030204" pitchFamily="18" charset="0"/>
                            </a:rPr>
                          </m:ctrlPr>
                        </m:sSupPr>
                        <m:e>
                          <m:d>
                            <m:dPr>
                              <m:ctrlPr>
                                <a:rPr lang="ja-JP" altLang="en-US" sz="1400" i="1">
                                  <a:latin typeface="Cambria Math" panose="02040503050406030204" pitchFamily="18" charset="0"/>
                                </a:rPr>
                              </m:ctrlPr>
                            </m:dPr>
                            <m:e>
                              <m:r>
                                <a:rPr lang="ja-JP" altLang="en-US" sz="1400" i="0">
                                  <a:latin typeface="Cambria Math" panose="02040503050406030204" pitchFamily="18" charset="0"/>
                                </a:rPr>
                                <m:t>1+</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10</m:t>
                                  </m:r>
                                  <m:r>
                                    <a:rPr lang="ja-JP" altLang="en-US" sz="1400" i="1">
                                      <a:latin typeface="Cambria Math" panose="02040503050406030204" pitchFamily="18" charset="0"/>
                                    </a:rPr>
                                    <m:t>𝐻</m:t>
                                  </m:r>
                                </m:num>
                                <m:den>
                                  <m:r>
                                    <a:rPr lang="ja-JP" altLang="en-US" sz="1400" i="1">
                                      <a:latin typeface="Cambria Math" panose="02040503050406030204" pitchFamily="18" charset="0"/>
                                    </a:rPr>
                                    <m:t>𝑊</m:t>
                                  </m:r>
                                </m:den>
                              </m:f>
                            </m:e>
                          </m:d>
                        </m:e>
                        <m:sup>
                          <m:r>
                            <a:rPr lang="ja-JP" altLang="en-US" sz="1400" i="0">
                              <a:latin typeface="Cambria Math" panose="02040503050406030204" pitchFamily="18" charset="0"/>
                            </a:rPr>
                            <m:t>−</m:t>
                          </m:r>
                          <m:f>
                            <m:fPr>
                              <m:type m:val="lin"/>
                              <m:ctrlPr>
                                <a:rPr lang="ja-JP" altLang="en-US" sz="1400" i="1">
                                  <a:latin typeface="Cambria Math" panose="02040503050406030204" pitchFamily="18" charset="0"/>
                                </a:rPr>
                              </m:ctrlPr>
                            </m:fPr>
                            <m:num>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up>
                      </m:sSup>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400" i="0" smtClean="0">
                          <a:latin typeface="Cambria Math" panose="02040503050406030204" pitchFamily="18" charset="0"/>
                        </a:rPr>
                        <m:t>𝛼</m:t>
                      </m:r>
                      <m:r>
                        <a:rPr lang="ja-JP" altLang="en-US" sz="1400" i="0" smtClean="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𝑑</m:t>
                          </m:r>
                        </m:sub>
                      </m:sSub>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=0.173 </m:t>
                      </m:r>
                      <m:f>
                        <m:fPr>
                          <m:ctrlPr>
                            <a:rPr lang="ja-JP" altLang="en-US" sz="1400" i="1">
                              <a:latin typeface="Cambria Math" panose="02040503050406030204" pitchFamily="18" charset="0"/>
                            </a:rPr>
                          </m:ctrlPr>
                        </m:fPr>
                        <m:num>
                          <m:rad>
                            <m:radPr>
                              <m:degHide m:val="on"/>
                              <m:ctrlPr>
                                <a:rPr lang="ja-JP" altLang="en-US" sz="1400" i="1">
                                  <a:latin typeface="Cambria Math" panose="02040503050406030204" pitchFamily="18" charset="0"/>
                                </a:rPr>
                              </m:ctrlPr>
                            </m:radPr>
                            <m:deg/>
                            <m:e>
                              <m:r>
                                <m:rPr>
                                  <m:sty m:val="p"/>
                                </m:rPr>
                                <a:rPr lang="ja-JP" altLang="en-US" sz="1400" i="0">
                                  <a:latin typeface="Cambria Math" panose="02040503050406030204" pitchFamily="18" charset="0"/>
                                </a:rPr>
                                <m:t>π</m:t>
                              </m:r>
                              <m:r>
                                <a:rPr lang="ja-JP" altLang="en-US" sz="1400" i="1">
                                  <a:latin typeface="Cambria Math" panose="02040503050406030204" pitchFamily="18" charset="0"/>
                                </a:rPr>
                                <m:t>𝑓</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μ</m:t>
                                  </m:r>
                                </m:e>
                                <m:sub>
                                  <m:r>
                                    <a:rPr lang="ja-JP" altLang="en-US" sz="1400" i="0">
                                      <a:latin typeface="Cambria Math" panose="02040503050406030204" pitchFamily="18" charset="0"/>
                                    </a:rPr>
                                    <m:t>0</m:t>
                                  </m:r>
                                </m:sub>
                              </m:sSub>
                              <m:r>
                                <m:rPr>
                                  <m:sty m:val="p"/>
                                </m:rPr>
                                <a:rPr lang="ja-JP" altLang="en-US" sz="1400" i="0">
                                  <a:latin typeface="Cambria Math" panose="02040503050406030204" pitchFamily="18" charset="0"/>
                                </a:rPr>
                                <m:t>ρ</m:t>
                              </m:r>
                            </m:e>
                          </m:rad>
                        </m:num>
                        <m:den>
                          <m:sSub>
                            <m:sSubPr>
                              <m:ctrlPr>
                                <a:rPr lang="ja-JP" altLang="en-US" sz="1400" i="1">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 </m:t>
                          </m:r>
                          <m:r>
                            <a:rPr lang="ja-JP" altLang="en-US" sz="1400" i="1">
                              <a:latin typeface="Cambria Math" panose="02040503050406030204" pitchFamily="18" charset="0"/>
                            </a:rPr>
                            <m:t>𝑊</m:t>
                          </m:r>
                        </m:den>
                      </m:f>
                      <m:r>
                        <a:rPr lang="ja-JP" altLang="en-US" sz="1400" i="0">
                          <a:latin typeface="Cambria Math" panose="02040503050406030204" pitchFamily="18" charset="0"/>
                        </a:rPr>
                        <m:t> </m:t>
                      </m:r>
                      <m:d>
                        <m:dPr>
                          <m:begChr m:val="["/>
                          <m:endChr m:val="]"/>
                          <m:ctrlPr>
                            <a:rPr lang="ja-JP" altLang="en-US" sz="1400" i="1">
                              <a:latin typeface="Cambria Math" panose="02040503050406030204" pitchFamily="18" charset="0"/>
                            </a:rPr>
                          </m:ctrlPr>
                        </m:dPr>
                        <m:e>
                          <m:f>
                            <m:fPr>
                              <m:type m:val="lin"/>
                              <m:ctrlPr>
                                <a:rPr lang="ja-JP" altLang="en-US" sz="140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α</m:t>
                          </m:r>
                        </m:e>
                        <m:sub>
                          <m:r>
                            <a:rPr lang="ja-JP" altLang="en-US" sz="1400" b="0" i="1">
                              <a:latin typeface="Cambria Math" panose="02040503050406030204" pitchFamily="18" charset="0"/>
                            </a:rPr>
                            <m:t>𝑑</m:t>
                          </m:r>
                        </m:sub>
                      </m:sSub>
                      <m:r>
                        <a:rPr lang="ja-JP" altLang="en-US" sz="1400" b="0" i="0">
                          <a:latin typeface="Cambria Math" panose="02040503050406030204" pitchFamily="18" charset="0"/>
                        </a:rPr>
                        <m:t>=0.173 </m:t>
                      </m:r>
                      <m:f>
                        <m:fPr>
                          <m:ctrlPr>
                            <a:rPr lang="ja-JP" altLang="en-US" sz="1400" b="0" i="1">
                              <a:latin typeface="Cambria Math" panose="02040503050406030204" pitchFamily="18" charset="0"/>
                            </a:rPr>
                          </m:ctrlPr>
                        </m:fPr>
                        <m:num>
                          <m:r>
                            <a:rPr lang="ja-JP" altLang="en-US" sz="1400" b="0" i="1">
                              <a:latin typeface="Cambria Math" panose="02040503050406030204" pitchFamily="18" charset="0"/>
                            </a:rPr>
                            <m:t>𝑓</m:t>
                          </m:r>
                          <m:r>
                            <m:rPr>
                              <m:sty m:val="p"/>
                            </m:rPr>
                            <a:rPr lang="ja-JP" altLang="en-US" sz="1400" b="0" i="0">
                              <a:latin typeface="Cambria Math" panose="02040503050406030204" pitchFamily="18" charset="0"/>
                            </a:rPr>
                            <m:t>π</m:t>
                          </m:r>
                        </m:num>
                        <m:den>
                          <m:r>
                            <a:rPr lang="ja-JP" altLang="en-US" sz="1400" b="0" i="1">
                              <a:latin typeface="Cambria Math" panose="02040503050406030204" pitchFamily="18" charset="0"/>
                            </a:rPr>
                            <m:t>𝑐</m:t>
                          </m:r>
                        </m:den>
                      </m:f>
                      <m:r>
                        <a:rPr lang="ja-JP" altLang="en-US" sz="1400" b="0" i="0">
                          <a:latin typeface="Cambria Math" panose="02040503050406030204" pitchFamily="18" charset="0"/>
                        </a:rPr>
                        <m:t> </m:t>
                      </m:r>
                      <m:sSubSup>
                        <m:sSubSupPr>
                          <m:ctrlPr>
                            <a:rPr lang="ja-JP" altLang="en-US" sz="1400" b="0" i="1">
                              <a:latin typeface="Cambria Math" panose="02040503050406030204" pitchFamily="18" charset="0"/>
                            </a:rPr>
                          </m:ctrlPr>
                        </m:sSubSup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m:t>
                          </m:r>
                        </m:sub>
                        <m:sup>
                          <m:r>
                            <a:rPr lang="ja-JP" altLang="en-US" sz="1400" b="0" i="0">
                              <a:latin typeface="Cambria Math" panose="02040503050406030204" pitchFamily="18" charset="0"/>
                            </a:rPr>
                            <m:t>′′</m:t>
                          </m:r>
                        </m:sup>
                      </m:sSubSup>
                      <m:r>
                        <a:rPr lang="ja-JP" altLang="en-US" sz="1400" b="0" i="0">
                          <a:latin typeface="Cambria Math" panose="02040503050406030204" pitchFamily="18" charset="0"/>
                        </a:rPr>
                        <m:t> </m:t>
                      </m:r>
                      <m:rad>
                        <m:radPr>
                          <m:degHide m:val="on"/>
                          <m:ctrlPr>
                            <a:rPr lang="ja-JP" altLang="en-US" sz="1400" b="0" i="1">
                              <a:latin typeface="Cambria Math" panose="02040503050406030204" pitchFamily="18" charset="0"/>
                            </a:rPr>
                          </m:ctrlPr>
                        </m:radPr>
                        <m:deg/>
                        <m:e>
                          <m:f>
                            <m:fPr>
                              <m:ctrlPr>
                                <a:rPr lang="ja-JP" altLang="en-US" sz="1400" b="0" i="1">
                                  <a:latin typeface="Cambria Math" panose="02040503050406030204" pitchFamily="18" charset="0"/>
                                </a:rPr>
                              </m:ctrlPr>
                            </m:fPr>
                            <m:num>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𝑟𝑒</m:t>
                                  </m:r>
                                </m:sub>
                              </m:sSub>
                              <m:r>
                                <a:rPr lang="ja-JP" altLang="en-US" sz="1400" b="0" i="0">
                                  <a:latin typeface="Cambria Math" panose="02040503050406030204" pitchFamily="18" charset="0"/>
                                </a:rPr>
                                <m:t>−1</m:t>
                              </m:r>
                            </m:num>
                            <m:den>
                              <m:sSubSup>
                                <m:sSubSupPr>
                                  <m:ctrlPr>
                                    <a:rPr lang="ja-JP" altLang="en-US" sz="1400" b="0" i="1">
                                      <a:latin typeface="Cambria Math" panose="02040503050406030204" pitchFamily="18" charset="0"/>
                                    </a:rPr>
                                  </m:ctrlPr>
                                </m:sSubSup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m:t>
                                  </m:r>
                                </m:sub>
                                <m:sup>
                                  <m:r>
                                    <a:rPr lang="ja-JP" altLang="en-US" sz="1400" b="0" i="0">
                                      <a:latin typeface="Cambria Math" panose="02040503050406030204" pitchFamily="18" charset="0"/>
                                    </a:rPr>
                                    <m:t>′</m:t>
                                  </m:r>
                                </m:sup>
                              </m:sSubSup>
                              <m:r>
                                <a:rPr lang="ja-JP" altLang="en-US" sz="1400" b="0" i="0">
                                  <a:latin typeface="Cambria Math" panose="02040503050406030204" pitchFamily="18" charset="0"/>
                                </a:rPr>
                                <m:t>−1</m:t>
                              </m:r>
                            </m:den>
                          </m:f>
                        </m:e>
                      </m:rad>
                      <m:r>
                        <a:rPr lang="ja-JP" altLang="en-US" sz="1400" b="0" i="0">
                          <a:latin typeface="Cambria Math" panose="02040503050406030204" pitchFamily="18" charset="0"/>
                        </a:rPr>
                        <m:t> </m:t>
                      </m:r>
                      <m:d>
                        <m:dPr>
                          <m:begChr m:val="["/>
                          <m:endChr m:val="]"/>
                          <m:ctrlPr>
                            <a:rPr lang="ja-JP" altLang="en-US" sz="1400" b="0" i="1">
                              <a:latin typeface="Cambria Math" panose="02040503050406030204" pitchFamily="18" charset="0"/>
                            </a:rPr>
                          </m:ctrlPr>
                        </m:dPr>
                        <m:e>
                          <m:f>
                            <m:fPr>
                              <m:type m:val="lin"/>
                              <m:ctrlPr>
                                <a:rPr lang="ja-JP" altLang="en-US" sz="1400" b="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ja-JP" altLang="en-US" sz="1400" dirty="0"/>
              </a:p>
            </p:txBody>
          </p:sp>
        </mc:Choice>
        <mc:Fallback xmlns="">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5777377" y="1808180"/>
                <a:ext cx="3458721" cy="2502095"/>
              </a:xfrm>
              <a:prstGeom prst="rect">
                <a:avLst/>
              </a:prstGeom>
              <a:blipFill>
                <a:blip r:embed="rId5"/>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E0FAD80-55CB-6774-C960-E9F0CFE9D14B}"/>
              </a:ext>
            </a:extLst>
          </p:cNvPr>
          <p:cNvSpPr txBox="1"/>
          <p:nvPr/>
        </p:nvSpPr>
        <p:spPr>
          <a:xfrm>
            <a:off x="4572001" y="5395519"/>
            <a:ext cx="4572000"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・従来モデルとの顕著な差</a:t>
            </a:r>
          </a:p>
          <a:p>
            <a:pPr>
              <a:lnSpc>
                <a:spcPct val="107000"/>
              </a:lnSpc>
              <a:spcAft>
                <a:spcPts val="800"/>
              </a:spcAft>
            </a:pPr>
            <a:r>
              <a:rPr lang="ja-JP" altLang="en-US" sz="2000" kern="100" dirty="0">
                <a:latin typeface="+mn-ea"/>
                <a:cs typeface="Times New Roman" panose="02020603050405020304" pitchFamily="18" charset="0"/>
              </a:rPr>
              <a:t>・今後：</a:t>
            </a:r>
            <a:r>
              <a:rPr lang="en-US" altLang="ja-JP" sz="2000" kern="100" dirty="0">
                <a:latin typeface="+mn-ea"/>
                <a:cs typeface="Times New Roman" panose="02020603050405020304" pitchFamily="18" charset="0"/>
              </a:rPr>
              <a:t>FDTD</a:t>
            </a:r>
            <a:r>
              <a:rPr lang="ja-JP" altLang="en-US" sz="2000" kern="100" dirty="0">
                <a:latin typeface="+mn-ea"/>
                <a:cs typeface="Times New Roman" panose="02020603050405020304" pitchFamily="18" charset="0"/>
              </a:rPr>
              <a:t>解析で妥当性を検証</a:t>
            </a:r>
            <a:endParaRPr lang="en-US" altLang="ja-JP" sz="2000" kern="100" dirty="0">
              <a:latin typeface="+mn-ea"/>
              <a:cs typeface="Times New Roman" panose="02020603050405020304" pitchFamily="18" charset="0"/>
            </a:endParaRPr>
          </a:p>
        </p:txBody>
      </p:sp>
    </p:spTree>
    <p:extLst>
      <p:ext uri="{BB962C8B-B14F-4D97-AF65-F5344CB8AC3E}">
        <p14:creationId xmlns:p14="http://schemas.microsoft.com/office/powerpoint/2010/main" val="83563285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07C33EBEB70354680B3DF17D787E699" ma:contentTypeVersion="24" ma:contentTypeDescription="新しいドキュメントを作成します。" ma:contentTypeScope="" ma:versionID="9556dbaed037c7fa9e619b60d18dc036">
  <xsd:schema xmlns:xsd="http://www.w3.org/2001/XMLSchema" xmlns:xs="http://www.w3.org/2001/XMLSchema" xmlns:p="http://schemas.microsoft.com/office/2006/metadata/properties" xmlns:ns2="c31e4125-8b8c-47f4-b133-3f85cf428b58" xmlns:ns3="e33c5918-ab75-4cfd-99ec-d8648305b5ed" targetNamespace="http://schemas.microsoft.com/office/2006/metadata/properties" ma:root="true" ma:fieldsID="74413ad0ce213981a33bd1c6e8af85e5" ns2:_="" ns3:_="">
    <xsd:import namespace="c31e4125-8b8c-47f4-b133-3f85cf428b58"/>
    <xsd:import namespace="e33c5918-ab75-4cfd-99ec-d8648305b5e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LengthInSeconds" minOccurs="0"/>
                <xsd:element ref="ns2:MediaServiceLocation" minOccurs="0"/>
                <xsd:element ref="ns3:TaxCatchAll" minOccurs="0"/>
                <xsd:element ref="ns2:lcf76f155ced4ddcb4097134ff3c332f"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e4125-8b8c-47f4-b133-3f85cf428b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画像タグ" ma:readOnly="false" ma:fieldId="{5cf76f15-5ced-4ddc-b409-7134ff3c332f}" ma:taxonomyMulti="true" ma:sspId="c1ec0f05-8db9-4cb4-a53b-b8806002f24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33c5918-ab75-4cfd-99ec-d8648305b5ed" elementFormDefault="qualified">
    <xsd:import namespace="http://schemas.microsoft.com/office/2006/documentManagement/types"/>
    <xsd:import namespace="http://schemas.microsoft.com/office/infopath/2007/PartnerControls"/>
    <xsd:element name="SharedWithUsers" ma:index="13"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共有相手の詳細情報" ma:internalName="SharedWithDetails" ma:readOnly="true">
      <xsd:simpleType>
        <xsd:restriction base="dms:Note">
          <xsd:maxLength value="255"/>
        </xsd:restriction>
      </xsd:simpleType>
    </xsd:element>
    <xsd:element name="TaxCatchAll" ma:index="21" nillable="true" ma:displayName="Taxonomy Catch All Column" ma:hidden="true" ma:list="{9c8e0376-454a-447e-b997-504b7ff09091}" ma:internalName="TaxCatchAll" ma:showField="CatchAllData" ma:web="e33c5918-ab75-4cfd-99ec-d8648305b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33c5918-ab75-4cfd-99ec-d8648305b5ed" xsi:nil="true"/>
    <lcf76f155ced4ddcb4097134ff3c332f xmlns="c31e4125-8b8c-47f4-b133-3f85cf428b5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072E74C-D964-4D9E-A852-75B7548433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e4125-8b8c-47f4-b133-3f85cf428b58"/>
    <ds:schemaRef ds:uri="e33c5918-ab75-4cfd-99ec-d8648305b5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3.xml><?xml version="1.0" encoding="utf-8"?>
<ds:datastoreItem xmlns:ds="http://schemas.openxmlformats.org/officeDocument/2006/customXml" ds:itemID="{C6DDE0B1-EAB8-43F3-B91B-A2317E922556}">
  <ds:schemaRefs>
    <ds:schemaRef ds:uri="http://schemas.openxmlformats.org/package/2006/metadata/core-properties"/>
    <ds:schemaRef ds:uri="e33c5918-ab75-4cfd-99ec-d8648305b5ed"/>
    <ds:schemaRef ds:uri="http://schemas.microsoft.com/office/infopath/2007/PartnerControls"/>
    <ds:schemaRef ds:uri="http://schemas.microsoft.com/office/2006/documentManagement/types"/>
    <ds:schemaRef ds:uri="http://purl.org/dc/dcmitype/"/>
    <ds:schemaRef ds:uri="c31e4125-8b8c-47f4-b133-3f85cf428b58"/>
    <ds:schemaRef ds:uri="http://purl.org/dc/elements/1.1/"/>
    <ds:schemaRef ds:uri="http://schemas.microsoft.com/office/2006/metadata/properties"/>
    <ds:schemaRef ds:uri="http://www.w3.org/XML/1998/namespace"/>
    <ds:schemaRef ds:uri="http://purl.org/dc/terms/"/>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9524</TotalTime>
  <Words>3891</Words>
  <Application>Microsoft Office PowerPoint</Application>
  <PresentationFormat>画面に合わせる (4:3)</PresentationFormat>
  <Paragraphs>313</Paragraphs>
  <Slides>31</Slides>
  <Notes>24</Notes>
  <HiddenSlides>19</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31</vt:i4>
      </vt:variant>
    </vt:vector>
  </HeadingPairs>
  <TitlesOfParts>
    <vt:vector size="42" baseType="lpstr">
      <vt:lpstr>ＭＳ Ｐゴシック</vt:lpstr>
      <vt:lpstr>ＭＳ 明朝</vt:lpstr>
      <vt:lpstr>メイリオ</vt:lpstr>
      <vt:lpstr>游ゴシック</vt:lpstr>
      <vt:lpstr>游明朝</vt:lpstr>
      <vt:lpstr>Arial</vt:lpstr>
      <vt:lpstr>Cambria Math</vt:lpstr>
      <vt:lpstr>Times New Roman</vt:lpstr>
      <vt:lpstr>Wingdings</vt:lpstr>
      <vt:lpstr>XITS Math</vt:lpstr>
      <vt:lpstr>Office テーマ</vt:lpstr>
      <vt:lpstr> BCDRを用いた基板の誘電損失と 表面粗さによる電気伝導性の測定</vt:lpstr>
      <vt:lpstr>研究の背景</vt:lpstr>
      <vt:lpstr>本研究の目的</vt:lpstr>
      <vt:lpstr>測定対象の材料</vt:lpstr>
      <vt:lpstr>測定原理と手順</vt:lpstr>
      <vt:lpstr>Sパラメータの測定結果</vt:lpstr>
      <vt:lpstr>複素誘電率の測定結果</vt:lpstr>
      <vt:lpstr>導電率の測定結果</vt:lpstr>
      <vt:lpstr>減衰定数と従来手法の比較</vt:lpstr>
      <vt:lpstr>まとめ</vt:lpstr>
      <vt:lpstr>PowerPoint プレゼンテーション</vt:lpstr>
      <vt:lpstr>平衡形円板共振器の測定原理</vt:lpstr>
      <vt:lpstr>Sパラメータ</vt:lpstr>
      <vt:lpstr>誘電損失</vt:lpstr>
      <vt:lpstr>PowerPoint プレゼンテーション</vt:lpstr>
      <vt:lpstr>MEGTRON6 基板での測定（セグメントスイープ）</vt:lpstr>
      <vt:lpstr>PowerPoint プレゼンテーション</vt:lpstr>
      <vt:lpstr>実験手順</vt:lpstr>
      <vt:lpstr>FR-4での共振ピーク</vt:lpstr>
      <vt:lpstr>MEGTRON6 基板での測定（フルバンドスイープ）</vt:lpstr>
      <vt:lpstr>誘電率</vt:lpstr>
      <vt:lpstr>誘電正接</vt:lpstr>
      <vt:lpstr>試料作製手順</vt:lpstr>
      <vt:lpstr>エッチングの要点（安全）</vt:lpstr>
      <vt:lpstr>研究背景</vt:lpstr>
      <vt:lpstr>導電率の測定</vt:lpstr>
      <vt:lpstr>導電率の測定</vt:lpstr>
      <vt:lpstr>PowerPoint プレゼンテーション</vt:lpstr>
      <vt:lpstr>PowerPoint プレゼンテーション</vt:lpstr>
      <vt:lpstr>PowerPoint プレゼンテーション</vt:lpstr>
      <vt:lpstr>今までやったこと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47</cp:revision>
  <cp:lastPrinted>2025-11-18T05:53:12Z</cp:lastPrinted>
  <dcterms:created xsi:type="dcterms:W3CDTF">2025-09-24T05:03:45Z</dcterms:created>
  <dcterms:modified xsi:type="dcterms:W3CDTF">2026-01-19T04:52:27Z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0x010100407C33EBEB70354680B3DF17D787E699</vt:lpwstr>
  </property>
  <property fmtid="{D5CDD505-2E9C-101B-9397-08002B2CF9AE}" pid="3" name="MediaServiceImageTags">
    <vt:lpwstr/>
  </property>
</Properties>
</file>